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1"/>
  </p:notesMasterIdLst>
  <p:sldIdLst>
    <p:sldId id="265" r:id="rId2"/>
    <p:sldId id="258" r:id="rId3"/>
    <p:sldId id="259" r:id="rId4"/>
    <p:sldId id="266"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p:restoredTop sz="63423" autoAdjust="0"/>
  </p:normalViewPr>
  <p:slideViewPr>
    <p:cSldViewPr snapToGrid="0" snapToObjects="1">
      <p:cViewPr varScale="1">
        <p:scale>
          <a:sx n="62" d="100"/>
          <a:sy n="62" d="100"/>
        </p:scale>
        <p:origin x="268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6C7E20-632A-5946-9520-644CB54B2843}" type="datetimeFigureOut">
              <a:rPr lang="en-US" smtClean="0"/>
              <a:t>4/11/18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6B5AC6-7D13-6B4C-B46F-AE5393E0F68F}" type="slidenum">
              <a:rPr lang="en-US" smtClean="0"/>
              <a:t>‹#›</a:t>
            </a:fld>
            <a:endParaRPr lang="en-US"/>
          </a:p>
        </p:txBody>
      </p:sp>
    </p:spTree>
    <p:extLst>
      <p:ext uri="{BB962C8B-B14F-4D97-AF65-F5344CB8AC3E}">
        <p14:creationId xmlns:p14="http://schemas.microsoft.com/office/powerpoint/2010/main" val="39679240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fountainofhealth.ca/sites/default/files/resources/fountain_of_health_sessions_facilitator_guides_materials.pdf" TargetMode="External"/><Relationship Id="rId4" Type="http://schemas.openxmlformats.org/officeDocument/2006/relationships/hyperlink" Target="https://fountainofhealth.ca/sites/default/files/resources/module_slides_notes_pdf_version.pdf" TargetMode="External"/><Relationship Id="rId5" Type="http://schemas.openxmlformats.org/officeDocument/2006/relationships/hyperlink" Target="https://fountainofhealth.ca/sites/default/files/health-and-resilience-questionnaire.pdf" TargetMode="External"/><Relationship Id="rId6" Type="http://schemas.openxmlformats.org/officeDocument/2006/relationships/hyperlink" Target="https://fountainofhealth.ca/sites/default/files/take-home-goal-sheet.pdf" TargetMode="External"/><Relationship Id="rId7" Type="http://schemas.openxmlformats.org/officeDocument/2006/relationships/hyperlink" Target="https://fountainofhealth.ca/sites/default/files/goal-doc-sheet-for-chart.pdf" TargetMode="External"/><Relationship Id="rId8" Type="http://schemas.openxmlformats.org/officeDocument/2006/relationships/hyperlink" Target="https://fountainofhealth.ca/sites/default/files/resources/fountainofhealth_positiveaging_healthylivinghandbook_1.pdf" TargetMode="External"/><Relationship Id="rId9" Type="http://schemas.openxmlformats.org/officeDocument/2006/relationships/hyperlink" Target="https://fountainofhealth.ca/sites/default/files/resources/mentalhealthsupportforseniorsmythsandfacts_1.pdf" TargetMode="External"/><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s://fountainofhealth.ca/sites/default/files/resources/module_slides_notes_pdf_version.pdf"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Hi there and welcome to the Fountain of Health! </a:t>
            </a:r>
            <a:r>
              <a:rPr lang="en-US" baseline="0" dirty="0" smtClean="0"/>
              <a:t>There are many ways to join the Fountain of </a:t>
            </a:r>
            <a:r>
              <a:rPr lang="en-US" baseline="0" dirty="0" smtClean="0"/>
              <a:t>Health </a:t>
            </a:r>
            <a:r>
              <a:rPr lang="en-US" baseline="0" dirty="0" smtClean="0"/>
              <a:t>and we are so pleased to offer you the opportunity to facilitate a </a:t>
            </a:r>
            <a:r>
              <a:rPr lang="en-US" baseline="0" dirty="0" smtClean="0"/>
              <a:t>workshop</a:t>
            </a:r>
            <a:r>
              <a:rPr lang="en-US" baseline="0" dirty="0" smtClean="0"/>
              <a:t>.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This short overview will explain to you what a Fountain of Health Workshop is and exactly how you can facilitate one. </a:t>
            </a:r>
            <a:endParaRPr lang="en-US" dirty="0" smtClean="0"/>
          </a:p>
          <a:p>
            <a:endParaRPr lang="en-US" dirty="0"/>
          </a:p>
        </p:txBody>
      </p:sp>
      <p:sp>
        <p:nvSpPr>
          <p:cNvPr id="4" name="Slide Number Placeholder 3"/>
          <p:cNvSpPr>
            <a:spLocks noGrp="1"/>
          </p:cNvSpPr>
          <p:nvPr>
            <p:ph type="sldNum" sz="quarter" idx="10"/>
          </p:nvPr>
        </p:nvSpPr>
        <p:spPr/>
        <p:txBody>
          <a:bodyPr/>
          <a:lstStyle/>
          <a:p>
            <a:fld id="{AA6B5AC6-7D13-6B4C-B46F-AE5393E0F68F}" type="slidenum">
              <a:rPr lang="en-US" smtClean="0"/>
              <a:t>1</a:t>
            </a:fld>
            <a:endParaRPr lang="en-US"/>
          </a:p>
        </p:txBody>
      </p:sp>
    </p:spTree>
    <p:extLst>
      <p:ext uri="{BB962C8B-B14F-4D97-AF65-F5344CB8AC3E}">
        <p14:creationId xmlns:p14="http://schemas.microsoft.com/office/powerpoint/2010/main" val="1584624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begin, we would like to thank you for your interest in</a:t>
            </a:r>
            <a:r>
              <a:rPr lang="en-US" baseline="0" dirty="0" smtClean="0"/>
              <a:t> improving the health of others. By facilitating a Fountain of Health workshop, you will help to educate others on brain health and resilience and allow them to start on their journey to a healthier and happier life. </a:t>
            </a:r>
            <a:endParaRPr lang="en-US" dirty="0"/>
          </a:p>
        </p:txBody>
      </p:sp>
      <p:sp>
        <p:nvSpPr>
          <p:cNvPr id="4" name="Slide Number Placeholder 3"/>
          <p:cNvSpPr>
            <a:spLocks noGrp="1"/>
          </p:cNvSpPr>
          <p:nvPr>
            <p:ph type="sldNum" sz="quarter" idx="10"/>
          </p:nvPr>
        </p:nvSpPr>
        <p:spPr/>
        <p:txBody>
          <a:bodyPr/>
          <a:lstStyle/>
          <a:p>
            <a:fld id="{AA6B5AC6-7D13-6B4C-B46F-AE5393E0F68F}" type="slidenum">
              <a:rPr lang="en-US" smtClean="0"/>
              <a:t>2</a:t>
            </a:fld>
            <a:endParaRPr lang="en-US"/>
          </a:p>
        </p:txBody>
      </p:sp>
    </p:spTree>
    <p:extLst>
      <p:ext uri="{BB962C8B-B14F-4D97-AF65-F5344CB8AC3E}">
        <p14:creationId xmlns:p14="http://schemas.microsoft.com/office/powerpoint/2010/main" val="2773003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Fountain of Health provides you the materials to facilitate a 4 week – 1.5 hours a week workshop. Each weeks’ session will cover the key areas: Positive Thinking, Physical Activity, Social Activity, Brain Challenge and Mental Health. During the first session, participants will get their baseline via the Health and Resilience Questionnaire. The Health and Resilience Questionnaire will help them to determine which of the 5 key areas they should set and a SMART goal in. Once they set a SMART goal, participants will spend the next 4 weeks working on achieving their goal while also learning and discussing the 5 key areas more in depth. Quality Assurance will be measured by a pre and post survey. </a:t>
            </a:r>
            <a:endParaRPr lang="en-US" dirty="0" smtClean="0"/>
          </a:p>
          <a:p>
            <a:endParaRPr lang="en-US" dirty="0"/>
          </a:p>
        </p:txBody>
      </p:sp>
      <p:sp>
        <p:nvSpPr>
          <p:cNvPr id="4" name="Slide Number Placeholder 3"/>
          <p:cNvSpPr>
            <a:spLocks noGrp="1"/>
          </p:cNvSpPr>
          <p:nvPr>
            <p:ph type="sldNum" sz="quarter" idx="10"/>
          </p:nvPr>
        </p:nvSpPr>
        <p:spPr/>
        <p:txBody>
          <a:bodyPr/>
          <a:lstStyle/>
          <a:p>
            <a:fld id="{AA6B5AC6-7D13-6B4C-B46F-AE5393E0F68F}" type="slidenum">
              <a:rPr lang="en-US" smtClean="0"/>
              <a:t>3</a:t>
            </a:fld>
            <a:endParaRPr lang="en-US"/>
          </a:p>
        </p:txBody>
      </p:sp>
    </p:spTree>
    <p:extLst>
      <p:ext uri="{BB962C8B-B14F-4D97-AF65-F5344CB8AC3E}">
        <p14:creationId xmlns:p14="http://schemas.microsoft.com/office/powerpoint/2010/main" val="1636846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457200" rtl="0" eaLnBrk="1" fontAlgn="auto" latinLnBrk="0" hangingPunct="1">
              <a:lnSpc>
                <a:spcPct val="100000"/>
              </a:lnSpc>
              <a:spcBef>
                <a:spcPts val="0"/>
              </a:spcBef>
              <a:spcAft>
                <a:spcPts val="0"/>
              </a:spcAft>
              <a:buClrTx/>
              <a:buSzTx/>
              <a:buFont typeface="Arial" charset="0"/>
              <a:buNone/>
              <a:tabLst/>
              <a:defRPr/>
            </a:pPr>
            <a:r>
              <a:rPr lang="en-US" sz="2800" b="0" baseline="0" dirty="0" smtClean="0"/>
              <a:t>Before we go on to explain how to facilitate a workshop, let’s review what a S.M.A.R.T. goal is. A S.M.A.R.T. goal is </a:t>
            </a:r>
            <a:r>
              <a:rPr lang="en-CA" sz="1200" b="0" kern="1200" dirty="0" smtClean="0">
                <a:solidFill>
                  <a:schemeClr val="tx1"/>
                </a:solidFill>
                <a:effectLst/>
                <a:latin typeface="+mn-lt"/>
                <a:ea typeface="+mn-ea"/>
                <a:cs typeface="+mn-cs"/>
              </a:rPr>
              <a:t>Specific, Measurable,</a:t>
            </a:r>
            <a:r>
              <a:rPr lang="en-CA" sz="1200" b="0" kern="1200" baseline="0" dirty="0" smtClean="0">
                <a:solidFill>
                  <a:schemeClr val="tx1"/>
                </a:solidFill>
                <a:effectLst/>
                <a:latin typeface="+mn-lt"/>
                <a:ea typeface="+mn-ea"/>
                <a:cs typeface="+mn-cs"/>
              </a:rPr>
              <a:t> </a:t>
            </a:r>
            <a:r>
              <a:rPr lang="en-CA" sz="1200" b="0" kern="1200" dirty="0" smtClean="0">
                <a:solidFill>
                  <a:schemeClr val="tx1"/>
                </a:solidFill>
                <a:effectLst/>
                <a:latin typeface="+mn-lt"/>
                <a:ea typeface="+mn-ea"/>
                <a:cs typeface="+mn-cs"/>
              </a:rPr>
              <a:t>Action-Oriented,</a:t>
            </a:r>
            <a:r>
              <a:rPr lang="en-CA" sz="1200" b="0" kern="1200" baseline="0" dirty="0" smtClean="0">
                <a:solidFill>
                  <a:schemeClr val="tx1"/>
                </a:solidFill>
                <a:effectLst/>
                <a:latin typeface="+mn-lt"/>
                <a:ea typeface="+mn-ea"/>
                <a:cs typeface="+mn-cs"/>
              </a:rPr>
              <a:t> </a:t>
            </a:r>
            <a:r>
              <a:rPr lang="en-CA" sz="1200" b="0" kern="1200" dirty="0" smtClean="0">
                <a:solidFill>
                  <a:schemeClr val="tx1"/>
                </a:solidFill>
                <a:effectLst/>
                <a:latin typeface="+mn-lt"/>
                <a:ea typeface="+mn-ea"/>
                <a:cs typeface="+mn-cs"/>
              </a:rPr>
              <a:t>Realistic </a:t>
            </a:r>
            <a:r>
              <a:rPr lang="en-CA" sz="1200" b="0" kern="1200" baseline="0" dirty="0" smtClean="0">
                <a:solidFill>
                  <a:schemeClr val="tx1"/>
                </a:solidFill>
                <a:effectLst/>
                <a:latin typeface="+mn-lt"/>
                <a:ea typeface="+mn-ea"/>
                <a:cs typeface="+mn-cs"/>
              </a:rPr>
              <a:t>and </a:t>
            </a:r>
            <a:r>
              <a:rPr lang="en-CA" sz="1200" b="0" kern="1200" dirty="0" smtClean="0">
                <a:solidFill>
                  <a:schemeClr val="tx1"/>
                </a:solidFill>
                <a:effectLst/>
                <a:latin typeface="+mn-lt"/>
                <a:ea typeface="+mn-ea"/>
                <a:cs typeface="+mn-cs"/>
              </a:rPr>
              <a:t>Time-Limited.</a:t>
            </a:r>
            <a:br>
              <a:rPr lang="en-CA" sz="1200" b="0" kern="1200" dirty="0" smtClean="0">
                <a:solidFill>
                  <a:schemeClr val="tx1"/>
                </a:solidFill>
                <a:effectLst/>
                <a:latin typeface="+mn-lt"/>
                <a:ea typeface="+mn-ea"/>
                <a:cs typeface="+mn-cs"/>
              </a:rPr>
            </a:br>
            <a:r>
              <a:rPr lang="en-CA" sz="1200" b="0" kern="1200" dirty="0" smtClean="0">
                <a:solidFill>
                  <a:schemeClr val="tx1"/>
                </a:solidFill>
                <a:effectLst/>
                <a:latin typeface="+mn-lt"/>
                <a:ea typeface="+mn-ea"/>
                <a:cs typeface="+mn-cs"/>
              </a:rPr>
              <a:t/>
            </a:r>
            <a:br>
              <a:rPr lang="en-CA" sz="1200" b="0" kern="1200" dirty="0" smtClean="0">
                <a:solidFill>
                  <a:schemeClr val="tx1"/>
                </a:solidFill>
                <a:effectLst/>
                <a:latin typeface="+mn-lt"/>
                <a:ea typeface="+mn-ea"/>
                <a:cs typeface="+mn-cs"/>
              </a:rPr>
            </a:br>
            <a:r>
              <a:rPr lang="en-CA" sz="1200" b="0" kern="1200" dirty="0" smtClean="0">
                <a:solidFill>
                  <a:schemeClr val="tx1"/>
                </a:solidFill>
                <a:effectLst/>
                <a:latin typeface="+mn-lt"/>
                <a:ea typeface="+mn-ea"/>
                <a:cs typeface="+mn-cs"/>
              </a:rPr>
              <a:t>Helping clients</a:t>
            </a:r>
            <a:r>
              <a:rPr lang="en-CA" sz="1200" b="0" kern="1200" baseline="0" dirty="0" smtClean="0">
                <a:solidFill>
                  <a:schemeClr val="tx1"/>
                </a:solidFill>
                <a:effectLst/>
                <a:latin typeface="+mn-lt"/>
                <a:ea typeface="+mn-ea"/>
                <a:cs typeface="+mn-cs"/>
              </a:rPr>
              <a:t> or </a:t>
            </a:r>
            <a:r>
              <a:rPr lang="en-CA" sz="1200" b="0" kern="1200" dirty="0" smtClean="0">
                <a:solidFill>
                  <a:schemeClr val="tx1"/>
                </a:solidFill>
                <a:effectLst/>
                <a:latin typeface="+mn-lt"/>
                <a:ea typeface="+mn-ea"/>
                <a:cs typeface="+mn-cs"/>
              </a:rPr>
              <a:t>patients to set a “SMART” goal and follow through is a key to behavioural change. Use the </a:t>
            </a:r>
            <a:r>
              <a:rPr lang="en-CA" sz="1200" b="0" kern="1200" dirty="0" err="1" smtClean="0">
                <a:solidFill>
                  <a:schemeClr val="tx1"/>
                </a:solidFill>
                <a:effectLst/>
                <a:latin typeface="+mn-lt"/>
                <a:ea typeface="+mn-ea"/>
                <a:cs typeface="+mn-cs"/>
              </a:rPr>
              <a:t>FoH</a:t>
            </a:r>
            <a:r>
              <a:rPr lang="en-CA" sz="1200" b="0" kern="1200" dirty="0" smtClean="0">
                <a:solidFill>
                  <a:schemeClr val="tx1"/>
                </a:solidFill>
                <a:effectLst/>
                <a:latin typeface="+mn-lt"/>
                <a:ea typeface="+mn-ea"/>
                <a:cs typeface="+mn-cs"/>
              </a:rPr>
              <a:t> tools to set a SMART goal in one of the 5 </a:t>
            </a:r>
            <a:r>
              <a:rPr lang="en-CA" sz="1200" b="0" kern="1200" dirty="0" err="1" smtClean="0">
                <a:solidFill>
                  <a:schemeClr val="tx1"/>
                </a:solidFill>
                <a:effectLst/>
                <a:latin typeface="+mn-lt"/>
                <a:ea typeface="+mn-ea"/>
                <a:cs typeface="+mn-cs"/>
              </a:rPr>
              <a:t>FoH</a:t>
            </a:r>
            <a:r>
              <a:rPr lang="en-CA" sz="1200" b="0" kern="1200" baseline="0" dirty="0" smtClean="0">
                <a:solidFill>
                  <a:schemeClr val="tx1"/>
                </a:solidFill>
                <a:effectLst/>
                <a:latin typeface="+mn-lt"/>
                <a:ea typeface="+mn-ea"/>
                <a:cs typeface="+mn-cs"/>
              </a:rPr>
              <a:t> areas such as </a:t>
            </a:r>
            <a:r>
              <a:rPr lang="en-CA" sz="1200" b="0" kern="1200" dirty="0" smtClean="0">
                <a:solidFill>
                  <a:schemeClr val="tx1"/>
                </a:solidFill>
                <a:effectLst/>
                <a:latin typeface="+mn-lt"/>
                <a:ea typeface="+mn-ea"/>
                <a:cs typeface="+mn-cs"/>
              </a:rPr>
              <a:t>physical activity, social activity or brain challenge. Setting</a:t>
            </a:r>
            <a:r>
              <a:rPr lang="en-CA" sz="1200" b="0" kern="1200" baseline="0" dirty="0" smtClean="0">
                <a:solidFill>
                  <a:schemeClr val="tx1"/>
                </a:solidFill>
                <a:effectLst/>
                <a:latin typeface="+mn-lt"/>
                <a:ea typeface="+mn-ea"/>
                <a:cs typeface="+mn-cs"/>
              </a:rPr>
              <a:t> </a:t>
            </a:r>
            <a:r>
              <a:rPr lang="en-CA" sz="1200" b="0" kern="1200" dirty="0" smtClean="0">
                <a:solidFill>
                  <a:schemeClr val="tx1"/>
                </a:solidFill>
                <a:effectLst/>
                <a:latin typeface="+mn-lt"/>
                <a:ea typeface="+mn-ea"/>
                <a:cs typeface="+mn-cs"/>
              </a:rPr>
              <a:t>smaller goals are</a:t>
            </a:r>
            <a:r>
              <a:rPr lang="en-CA" sz="1200" b="0" kern="1200" baseline="0" dirty="0" smtClean="0">
                <a:solidFill>
                  <a:schemeClr val="tx1"/>
                </a:solidFill>
                <a:effectLst/>
                <a:latin typeface="+mn-lt"/>
                <a:ea typeface="+mn-ea"/>
                <a:cs typeface="+mn-cs"/>
              </a:rPr>
              <a:t> more likely to be achieved and in turn will</a:t>
            </a:r>
            <a:r>
              <a:rPr lang="en-CA" sz="1200" b="0" kern="1200" dirty="0" smtClean="0">
                <a:solidFill>
                  <a:schemeClr val="tx1"/>
                </a:solidFill>
                <a:effectLst/>
                <a:latin typeface="+mn-lt"/>
                <a:ea typeface="+mn-ea"/>
                <a:cs typeface="+mn-cs"/>
              </a:rPr>
              <a:t> improve self-esteem and create a sense of satisfaction and motivation to achieve bigger goals.</a:t>
            </a:r>
            <a:br>
              <a:rPr lang="en-CA" sz="1200" b="0" kern="1200" dirty="0" smtClean="0">
                <a:solidFill>
                  <a:schemeClr val="tx1"/>
                </a:solidFill>
                <a:effectLst/>
                <a:latin typeface="+mn-lt"/>
                <a:ea typeface="+mn-ea"/>
                <a:cs typeface="+mn-cs"/>
              </a:rPr>
            </a:br>
            <a:r>
              <a:rPr lang="en-CA" sz="1200" b="0" kern="1200" dirty="0" smtClean="0">
                <a:solidFill>
                  <a:schemeClr val="tx1"/>
                </a:solidFill>
                <a:effectLst/>
                <a:latin typeface="+mn-lt"/>
                <a:ea typeface="+mn-ea"/>
                <a:cs typeface="+mn-cs"/>
              </a:rPr>
              <a:t/>
            </a:r>
            <a:br>
              <a:rPr lang="en-CA" sz="1200" b="0" kern="1200" dirty="0" smtClean="0">
                <a:solidFill>
                  <a:schemeClr val="tx1"/>
                </a:solidFill>
                <a:effectLst/>
                <a:latin typeface="+mn-lt"/>
                <a:ea typeface="+mn-ea"/>
                <a:cs typeface="+mn-cs"/>
              </a:rPr>
            </a:br>
            <a:r>
              <a:rPr lang="en-CA" sz="2800" b="0" kern="1200" dirty="0" smtClean="0">
                <a:solidFill>
                  <a:schemeClr val="tx1"/>
                </a:solidFill>
                <a:effectLst/>
                <a:latin typeface="+mn-lt"/>
                <a:ea typeface="+mn-ea"/>
                <a:cs typeface="+mn-cs"/>
              </a:rPr>
              <a:t>An example of a physical activity SMART goal could</a:t>
            </a:r>
            <a:r>
              <a:rPr lang="en-CA" sz="2800" b="0" kern="1200" baseline="0" dirty="0" smtClean="0">
                <a:solidFill>
                  <a:schemeClr val="tx1"/>
                </a:solidFill>
                <a:effectLst/>
                <a:latin typeface="+mn-lt"/>
                <a:ea typeface="+mn-ea"/>
                <a:cs typeface="+mn-cs"/>
              </a:rPr>
              <a:t> be: Every Monday at 10am for the next 4 weeks I will take my dog on a 15 minute walk.</a:t>
            </a:r>
            <a:br>
              <a:rPr lang="en-CA" sz="2800" b="0" kern="1200" baseline="0" dirty="0" smtClean="0">
                <a:solidFill>
                  <a:schemeClr val="tx1"/>
                </a:solidFill>
                <a:effectLst/>
                <a:latin typeface="+mn-lt"/>
                <a:ea typeface="+mn-ea"/>
                <a:cs typeface="+mn-cs"/>
              </a:rPr>
            </a:br>
            <a:r>
              <a:rPr lang="en-CA" sz="2800" b="0" kern="1200" baseline="0" dirty="0" smtClean="0">
                <a:solidFill>
                  <a:schemeClr val="tx1"/>
                </a:solidFill>
                <a:effectLst/>
                <a:latin typeface="+mn-lt"/>
                <a:ea typeface="+mn-ea"/>
                <a:cs typeface="+mn-cs"/>
              </a:rPr>
              <a:t/>
            </a:r>
            <a:br>
              <a:rPr lang="en-CA" sz="2800" b="0" kern="1200" baseline="0" dirty="0" smtClean="0">
                <a:solidFill>
                  <a:schemeClr val="tx1"/>
                </a:solidFill>
                <a:effectLst/>
                <a:latin typeface="+mn-lt"/>
                <a:ea typeface="+mn-ea"/>
                <a:cs typeface="+mn-cs"/>
              </a:rPr>
            </a:br>
            <a:r>
              <a:rPr lang="en-CA" sz="2800" b="0" kern="1200" baseline="0" dirty="0" smtClean="0">
                <a:solidFill>
                  <a:schemeClr val="tx1"/>
                </a:solidFill>
                <a:effectLst/>
                <a:latin typeface="+mn-lt"/>
                <a:ea typeface="+mn-ea"/>
                <a:cs typeface="+mn-cs"/>
              </a:rPr>
              <a:t>This is a SMART goal because at the end of the time limit of 4 weeks, the patient can measure their success in meeting this specific and action-oriented activity and its impact on their life.</a:t>
            </a:r>
            <a:endParaRPr lang="en-US" sz="280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5C384BA3-64AA-F646-9811-8C27EC4ABE60}" type="slidenum">
              <a:rPr lang="en-US" smtClean="0"/>
              <a:t>4</a:t>
            </a:fld>
            <a:endParaRPr lang="en-US"/>
          </a:p>
        </p:txBody>
      </p:sp>
    </p:spTree>
    <p:extLst>
      <p:ext uri="{BB962C8B-B14F-4D97-AF65-F5344CB8AC3E}">
        <p14:creationId xmlns:p14="http://schemas.microsoft.com/office/powerpoint/2010/main" val="1292190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Fountain of Health invite</a:t>
            </a:r>
            <a:r>
              <a:rPr lang="en-US" baseline="0" dirty="0" smtClean="0"/>
              <a:t>s those who would like to educate others on brain health and resilience to facilitate a workshop. This can include anyone from </a:t>
            </a:r>
            <a:r>
              <a:rPr lang="en-US" baseline="0" dirty="0" smtClean="0"/>
              <a:t>clinicians </a:t>
            </a:r>
            <a:r>
              <a:rPr lang="en-US" baseline="0" dirty="0" smtClean="0"/>
              <a:t>in health care settings to </a:t>
            </a:r>
            <a:r>
              <a:rPr lang="en-US" baseline="0" dirty="0" smtClean="0"/>
              <a:t>interested volunteers </a:t>
            </a:r>
            <a:r>
              <a:rPr lang="en-US" baseline="0" dirty="0" smtClean="0"/>
              <a:t>in the community. The workshops help to activate health </a:t>
            </a:r>
            <a:r>
              <a:rPr lang="en-US" baseline="0" dirty="0" err="1" smtClean="0"/>
              <a:t>behaviour</a:t>
            </a:r>
            <a:r>
              <a:rPr lang="en-US" baseline="0" dirty="0" smtClean="0"/>
              <a:t> change. Everyone </a:t>
            </a:r>
            <a:r>
              <a:rPr lang="en-US" baseline="0" dirty="0" smtClean="0"/>
              <a:t>can </a:t>
            </a:r>
            <a:r>
              <a:rPr lang="en-US" baseline="0" dirty="0" smtClean="0"/>
              <a:t>benefit from attending a </a:t>
            </a:r>
            <a:r>
              <a:rPr lang="en-US" baseline="0" dirty="0" err="1" smtClean="0"/>
              <a:t>FoH</a:t>
            </a:r>
            <a:r>
              <a:rPr lang="en-US" baseline="0" dirty="0" smtClean="0"/>
              <a:t> workshop </a:t>
            </a:r>
            <a:r>
              <a:rPr lang="en-US" baseline="0" dirty="0" smtClean="0"/>
              <a:t>series if they are interested in attending and participating. </a:t>
            </a:r>
            <a:endParaRPr lang="en-US" dirty="0"/>
          </a:p>
        </p:txBody>
      </p:sp>
      <p:sp>
        <p:nvSpPr>
          <p:cNvPr id="4" name="Slide Number Placeholder 3"/>
          <p:cNvSpPr>
            <a:spLocks noGrp="1"/>
          </p:cNvSpPr>
          <p:nvPr>
            <p:ph type="sldNum" sz="quarter" idx="10"/>
          </p:nvPr>
        </p:nvSpPr>
        <p:spPr/>
        <p:txBody>
          <a:bodyPr/>
          <a:lstStyle/>
          <a:p>
            <a:fld id="{AA6B5AC6-7D13-6B4C-B46F-AE5393E0F68F}" type="slidenum">
              <a:rPr lang="en-US" smtClean="0"/>
              <a:t>5</a:t>
            </a:fld>
            <a:endParaRPr lang="en-US"/>
          </a:p>
        </p:txBody>
      </p:sp>
    </p:spTree>
    <p:extLst>
      <p:ext uri="{BB962C8B-B14F-4D97-AF65-F5344CB8AC3E}">
        <p14:creationId xmlns:p14="http://schemas.microsoft.com/office/powerpoint/2010/main" val="4073010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smtClean="0">
                <a:solidFill>
                  <a:schemeClr val="tx1"/>
                </a:solidFill>
                <a:effectLst/>
                <a:latin typeface="+mn-lt"/>
                <a:ea typeface="+mn-ea"/>
                <a:cs typeface="+mn-cs"/>
              </a:rPr>
              <a:t>1</a:t>
            </a:r>
            <a:r>
              <a:rPr lang="en-US" sz="1200" kern="1200" baseline="30000" dirty="0" smtClean="0">
                <a:solidFill>
                  <a:schemeClr val="tx1"/>
                </a:solidFill>
                <a:effectLst/>
                <a:latin typeface="+mn-lt"/>
                <a:ea typeface="+mn-ea"/>
                <a:cs typeface="+mn-cs"/>
              </a:rPr>
              <a:t>st</a:t>
            </a:r>
            <a:r>
              <a:rPr lang="en-US" sz="1200" kern="1200" baseline="0" dirty="0" smtClean="0">
                <a:solidFill>
                  <a:schemeClr val="tx1"/>
                </a:solidFill>
                <a:effectLst/>
                <a:latin typeface="+mn-lt"/>
                <a:ea typeface="+mn-ea"/>
                <a:cs typeface="+mn-cs"/>
              </a:rPr>
              <a:t>  N</a:t>
            </a:r>
            <a:r>
              <a:rPr lang="en-US" sz="1200" kern="1200" dirty="0" smtClean="0">
                <a:solidFill>
                  <a:schemeClr val="tx1"/>
                </a:solidFill>
                <a:effectLst/>
                <a:latin typeface="+mn-lt"/>
                <a:ea typeface="+mn-ea"/>
                <a:cs typeface="+mn-cs"/>
              </a:rPr>
              <a:t>o direct approval from the Fountain of Health is necessary, however if you plan to facilitate</a:t>
            </a:r>
            <a:r>
              <a:rPr lang="en-US" sz="1200" kern="1200" baseline="0" dirty="0" smtClean="0">
                <a:solidFill>
                  <a:schemeClr val="tx1"/>
                </a:solidFill>
                <a:effectLst/>
                <a:latin typeface="+mn-lt"/>
                <a:ea typeface="+mn-ea"/>
                <a:cs typeface="+mn-cs"/>
              </a:rPr>
              <a:t> the workshop in a health care setting you may wish to get approval from a manager as needed.</a:t>
            </a:r>
            <a:br>
              <a:rPr lang="en-US" sz="1200" kern="1200" baseline="0" dirty="0" smtClean="0">
                <a:solidFill>
                  <a:schemeClr val="tx1"/>
                </a:solidFill>
                <a:effectLst/>
                <a:latin typeface="+mn-lt"/>
                <a:ea typeface="+mn-ea"/>
                <a:cs typeface="+mn-cs"/>
              </a:rPr>
            </a:br>
            <a:r>
              <a:rPr lang="en-US" sz="1200" kern="1200" baseline="0" dirty="0" smtClean="0">
                <a:solidFill>
                  <a:schemeClr val="tx1"/>
                </a:solidFill>
                <a:effectLst/>
                <a:latin typeface="+mn-lt"/>
                <a:ea typeface="+mn-ea"/>
                <a:cs typeface="+mn-cs"/>
              </a:rPr>
              <a:t/>
            </a:r>
            <a:br>
              <a:rPr lang="en-US" sz="1200" kern="1200" baseline="0" dirty="0" smtClean="0">
                <a:solidFill>
                  <a:schemeClr val="tx1"/>
                </a:solidFill>
                <a:effectLst/>
                <a:latin typeface="+mn-lt"/>
                <a:ea typeface="+mn-ea"/>
                <a:cs typeface="+mn-cs"/>
              </a:rPr>
            </a:br>
            <a:r>
              <a:rPr lang="en-US" sz="1200" kern="1200" baseline="0" dirty="0" smtClean="0">
                <a:solidFill>
                  <a:schemeClr val="tx1"/>
                </a:solidFill>
                <a:effectLst/>
                <a:latin typeface="+mn-lt"/>
                <a:ea typeface="+mn-ea"/>
                <a:cs typeface="+mn-cs"/>
              </a:rPr>
              <a:t>2</a:t>
            </a:r>
            <a:r>
              <a:rPr lang="en-US" sz="1200" kern="1200" baseline="30000" dirty="0" smtClean="0">
                <a:solidFill>
                  <a:schemeClr val="tx1"/>
                </a:solidFill>
                <a:effectLst/>
                <a:latin typeface="+mn-lt"/>
                <a:ea typeface="+mn-ea"/>
                <a:cs typeface="+mn-cs"/>
              </a:rPr>
              <a:t>nd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Make arrangements for an area to facilitate the workshop</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3</a:t>
            </a:r>
            <a:r>
              <a:rPr lang="en-US" sz="1200" kern="1200" baseline="30000" dirty="0" smtClean="0">
                <a:solidFill>
                  <a:schemeClr val="tx1"/>
                </a:solidFill>
                <a:effectLst/>
                <a:latin typeface="+mn-lt"/>
                <a:ea typeface="+mn-ea"/>
                <a:cs typeface="+mn-cs"/>
              </a:rPr>
              <a:t>rd</a:t>
            </a:r>
            <a:r>
              <a:rPr lang="en-US" sz="1200" kern="1200" baseline="0" dirty="0" smtClean="0">
                <a:solidFill>
                  <a:schemeClr val="tx1"/>
                </a:solidFill>
                <a:effectLst/>
                <a:latin typeface="+mn-lt"/>
                <a:ea typeface="+mn-ea"/>
                <a:cs typeface="+mn-cs"/>
              </a:rPr>
              <a:t> you can</a:t>
            </a:r>
            <a:r>
              <a:rPr lang="en-US" sz="1200" kern="1200" dirty="0" smtClean="0">
                <a:solidFill>
                  <a:schemeClr val="tx1"/>
                </a:solidFill>
                <a:effectLst/>
                <a:latin typeface="+mn-lt"/>
                <a:ea typeface="+mn-ea"/>
                <a:cs typeface="+mn-cs"/>
              </a:rPr>
              <a:t> personalize the </a:t>
            </a:r>
            <a:r>
              <a:rPr lang="en-US" sz="1200" kern="1200" dirty="0" err="1" smtClean="0">
                <a:solidFill>
                  <a:schemeClr val="tx1"/>
                </a:solidFill>
                <a:effectLst/>
                <a:latin typeface="+mn-lt"/>
                <a:ea typeface="+mn-ea"/>
                <a:cs typeface="+mn-cs"/>
              </a:rPr>
              <a:t>FoH</a:t>
            </a:r>
            <a:r>
              <a:rPr lang="en-US" sz="1200" kern="1200" dirty="0" smtClean="0">
                <a:solidFill>
                  <a:schemeClr val="tx1"/>
                </a:solidFill>
                <a:effectLst/>
                <a:latin typeface="+mn-lt"/>
                <a:ea typeface="+mn-ea"/>
                <a:cs typeface="+mn-cs"/>
              </a:rPr>
              <a:t> 4-Week Workshop Poster to help advertise for your series</a:t>
            </a:r>
            <a:r>
              <a:rPr lang="en-US" sz="1200" kern="1200" baseline="0" dirty="0" smtClean="0">
                <a:solidFill>
                  <a:schemeClr val="tx1"/>
                </a:solidFill>
                <a:effectLst/>
                <a:latin typeface="+mn-lt"/>
                <a:ea typeface="+mn-ea"/>
                <a:cs typeface="+mn-cs"/>
              </a:rPr>
              <a:t/>
            </a:r>
            <a:br>
              <a:rPr lang="en-US" sz="1200" kern="1200" baseline="0" dirty="0" smtClean="0">
                <a:solidFill>
                  <a:schemeClr val="tx1"/>
                </a:solidFill>
                <a:effectLst/>
                <a:latin typeface="+mn-lt"/>
                <a:ea typeface="+mn-ea"/>
                <a:cs typeface="+mn-cs"/>
              </a:rPr>
            </a:br>
            <a:r>
              <a:rPr lang="en-US" sz="1200" kern="1200" baseline="0" dirty="0" smtClean="0">
                <a:solidFill>
                  <a:schemeClr val="tx1"/>
                </a:solidFill>
                <a:effectLst/>
                <a:latin typeface="+mn-lt"/>
                <a:ea typeface="+mn-ea"/>
                <a:cs typeface="+mn-cs"/>
              </a:rPr>
              <a:t/>
            </a:r>
            <a:br>
              <a:rPr lang="en-US" sz="1200" kern="1200" baseline="0" dirty="0" smtClean="0">
                <a:solidFill>
                  <a:schemeClr val="tx1"/>
                </a:solidFill>
                <a:effectLst/>
                <a:latin typeface="+mn-lt"/>
                <a:ea typeface="+mn-ea"/>
                <a:cs typeface="+mn-cs"/>
              </a:rPr>
            </a:br>
            <a:r>
              <a:rPr lang="en-US" sz="1200" kern="1200" baseline="0" dirty="0" smtClean="0">
                <a:solidFill>
                  <a:schemeClr val="tx1"/>
                </a:solidFill>
                <a:effectLst/>
                <a:latin typeface="+mn-lt"/>
                <a:ea typeface="+mn-ea"/>
                <a:cs typeface="+mn-cs"/>
              </a:rPr>
              <a:t>4</a:t>
            </a:r>
            <a:r>
              <a:rPr lang="en-US" sz="1200" kern="1200" baseline="30000" dirty="0" smtClean="0">
                <a:solidFill>
                  <a:schemeClr val="tx1"/>
                </a:solidFill>
                <a:effectLst/>
                <a:latin typeface="+mn-lt"/>
                <a:ea typeface="+mn-ea"/>
                <a:cs typeface="+mn-cs"/>
              </a:rPr>
              <a:t>th</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Materials for during the workshop:</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3"/>
              </a:rPr>
              <a:t>FoH 4-Week Workshop Slides</a:t>
            </a:r>
            <a:r>
              <a:rPr lang="en-US" sz="1200" u="sng" kern="1200" dirty="0" smtClean="0">
                <a:solidFill>
                  <a:schemeClr val="tx1"/>
                </a:solidFill>
                <a:effectLst/>
                <a:latin typeface="+mn-lt"/>
                <a:ea typeface="+mn-ea"/>
                <a:cs typeface="+mn-cs"/>
              </a:rPr>
              <a:t> </a:t>
            </a:r>
            <a:r>
              <a:rPr lang="en-US" sz="1200" u="none"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4"/>
              </a:rPr>
              <a:t>FoH 4-Week Workshop Facilitators </a:t>
            </a:r>
            <a:r>
              <a:rPr lang="en-US" sz="1200" u="sng" kern="1200" dirty="0" smtClean="0">
                <a:solidFill>
                  <a:schemeClr val="tx1"/>
                </a:solidFill>
                <a:effectLst/>
                <a:latin typeface="+mn-lt"/>
                <a:ea typeface="+mn-ea"/>
                <a:cs typeface="+mn-cs"/>
              </a:rPr>
              <a:t/>
            </a:r>
            <a:br>
              <a:rPr lang="en-US" sz="1200" u="sng"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Laptop</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Projector</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Name Tags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Makers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Flip chart</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Pens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Surveys and Handouts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5</a:t>
            </a:r>
            <a:r>
              <a:rPr lang="en-US" sz="1200" kern="1200" baseline="30000" dirty="0" smtClean="0">
                <a:solidFill>
                  <a:schemeClr val="tx1"/>
                </a:solidFill>
                <a:effectLst/>
                <a:latin typeface="+mn-lt"/>
                <a:ea typeface="+mn-ea"/>
                <a:cs typeface="+mn-cs"/>
              </a:rPr>
              <a:t>th</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Sufficient copies of the surveys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Pre/Post Survey – to distribute and retain for quality assurance evaluation</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6</a:t>
            </a:r>
            <a:r>
              <a:rPr lang="en-US" sz="1200" kern="1200" baseline="30000" dirty="0" smtClean="0">
                <a:solidFill>
                  <a:schemeClr val="tx1"/>
                </a:solidFill>
                <a:effectLst/>
                <a:latin typeface="+mn-lt"/>
                <a:ea typeface="+mn-ea"/>
                <a:cs typeface="+mn-cs"/>
              </a:rPr>
              <a:t>th</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Sufficient copies of handouts for each participant to take away</a:t>
            </a:r>
            <a:r>
              <a:rPr lang="en-US" sz="1200" kern="1200" baseline="0" dirty="0" smtClean="0">
                <a:solidFill>
                  <a:schemeClr val="tx1"/>
                </a:solidFill>
                <a:effectLst/>
                <a:latin typeface="+mn-lt"/>
                <a:ea typeface="+mn-ea"/>
                <a:cs typeface="+mn-cs"/>
              </a:rPr>
              <a:t> </a:t>
            </a:r>
            <a:r>
              <a:rPr lang="en-US" sz="1200" u="none" kern="1200" baseline="0" dirty="0" smtClean="0">
                <a:solidFill>
                  <a:schemeClr val="tx1"/>
                </a:solidFill>
                <a:effectLst/>
                <a:latin typeface="+mn-lt"/>
                <a:ea typeface="+mn-ea"/>
                <a:cs typeface="+mn-cs"/>
              </a:rPr>
              <a:t/>
            </a:r>
            <a:br>
              <a:rPr lang="en-US" sz="1200" u="none" kern="1200" baseline="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5"/>
              </a:rPr>
              <a:t>Health and Resilience Questionnaire</a:t>
            </a:r>
            <a:r>
              <a:rPr lang="en-US" sz="1200" u="sng"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rPr>
              <a:t>Attitudes to Aging Questionnaire </a:t>
            </a:r>
            <a:br>
              <a:rPr lang="en-US" sz="1200" u="sng"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6"/>
              </a:rPr>
              <a:t>Take Home Goal Sheet</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7"/>
              </a:rPr>
              <a:t>Goal Doc Sheet</a:t>
            </a:r>
            <a:r>
              <a:rPr lang="en-US" sz="1200" kern="1200" dirty="0" smtClean="0">
                <a:solidFill>
                  <a:schemeClr val="tx1"/>
                </a:solidFill>
                <a:effectLst/>
                <a:latin typeface="+mn-lt"/>
                <a:ea typeface="+mn-ea"/>
                <a:cs typeface="+mn-cs"/>
              </a:rPr>
              <a:t>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8"/>
              </a:rPr>
              <a:t>Healthy Living Handbook</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9"/>
              </a:rPr>
              <a:t>Myths and Facts Booklet</a:t>
            </a:r>
            <a:r>
              <a:rPr lang="en-US" sz="1200" kern="1200" dirty="0" smtClean="0">
                <a:solidFill>
                  <a:schemeClr val="tx1"/>
                </a:solidFill>
                <a:effectLst/>
                <a:latin typeface="+mn-lt"/>
                <a:ea typeface="+mn-ea"/>
                <a:cs typeface="+mn-cs"/>
              </a:rPr>
              <a:t> </a:t>
            </a:r>
            <a:br>
              <a:rPr lang="en-US" sz="1200" kern="1200" dirty="0" smtClean="0">
                <a:solidFill>
                  <a:schemeClr val="tx1"/>
                </a:solidFill>
                <a:effectLst/>
                <a:latin typeface="+mn-lt"/>
                <a:ea typeface="+mn-ea"/>
                <a:cs typeface="+mn-cs"/>
              </a:rPr>
            </a:br>
            <a:endParaRPr lang="en-US" i="1" dirty="0">
              <a:solidFill>
                <a:srgbClr val="FF0000"/>
              </a:solidFill>
            </a:endParaRPr>
          </a:p>
        </p:txBody>
      </p:sp>
      <p:sp>
        <p:nvSpPr>
          <p:cNvPr id="4" name="Slide Number Placeholder 3"/>
          <p:cNvSpPr>
            <a:spLocks noGrp="1"/>
          </p:cNvSpPr>
          <p:nvPr>
            <p:ph type="sldNum" sz="quarter" idx="10"/>
          </p:nvPr>
        </p:nvSpPr>
        <p:spPr/>
        <p:txBody>
          <a:bodyPr/>
          <a:lstStyle/>
          <a:p>
            <a:fld id="{AA6B5AC6-7D13-6B4C-B46F-AE5393E0F68F}" type="slidenum">
              <a:rPr lang="en-US" smtClean="0"/>
              <a:t>6</a:t>
            </a:fld>
            <a:endParaRPr lang="en-US"/>
          </a:p>
        </p:txBody>
      </p:sp>
    </p:spTree>
    <p:extLst>
      <p:ext uri="{BB962C8B-B14F-4D97-AF65-F5344CB8AC3E}">
        <p14:creationId xmlns:p14="http://schemas.microsoft.com/office/powerpoint/2010/main" val="3348960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a:t>
            </a:r>
            <a:r>
              <a:rPr lang="en-US" sz="1200" kern="1200" baseline="30000" dirty="0" smtClean="0">
                <a:solidFill>
                  <a:schemeClr val="tx1"/>
                </a:solidFill>
                <a:effectLst/>
                <a:latin typeface="+mn-lt"/>
                <a:ea typeface="+mn-ea"/>
                <a:cs typeface="+mn-cs"/>
              </a:rPr>
              <a:t>st</a:t>
            </a:r>
            <a:r>
              <a:rPr lang="en-US" sz="1200" kern="1200" baseline="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Give out </a:t>
            </a: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pre/post survey at the beginning and at the end of the series.</a:t>
            </a:r>
            <a:r>
              <a:rPr lang="en-US" sz="1200" b="1" kern="1200" dirty="0" smtClean="0">
                <a:solidFill>
                  <a:schemeClr val="tx1"/>
                </a:solidFill>
                <a:effectLst/>
                <a:latin typeface="+mn-lt"/>
                <a:ea typeface="+mn-ea"/>
                <a:cs typeface="+mn-cs"/>
              </a:rPr>
              <a:t/>
            </a:r>
            <a:br>
              <a:rPr lang="en-US" sz="1200" b="1"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
            </a:r>
            <a:br>
              <a:rPr lang="en-US" sz="1200" b="1" kern="1200" dirty="0" smtClean="0">
                <a:solidFill>
                  <a:schemeClr val="tx1"/>
                </a:solidFill>
                <a:effectLst/>
                <a:latin typeface="+mn-lt"/>
                <a:ea typeface="+mn-ea"/>
                <a:cs typeface="+mn-cs"/>
              </a:rPr>
            </a:br>
            <a:r>
              <a:rPr lang="en-US" sz="1200" b="0" kern="1200" dirty="0" smtClean="0">
                <a:solidFill>
                  <a:schemeClr val="tx1"/>
                </a:solidFill>
                <a:effectLst/>
                <a:latin typeface="+mn-lt"/>
                <a:ea typeface="+mn-ea"/>
                <a:cs typeface="+mn-cs"/>
              </a:rPr>
              <a:t>2</a:t>
            </a:r>
            <a:r>
              <a:rPr lang="en-US" sz="1200" b="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Refer to </a:t>
            </a:r>
            <a:r>
              <a:rPr lang="en-US" sz="1200" u="sng" kern="1200" dirty="0" smtClean="0">
                <a:solidFill>
                  <a:schemeClr val="tx1"/>
                </a:solidFill>
                <a:effectLst/>
                <a:latin typeface="+mn-lt"/>
                <a:ea typeface="+mn-ea"/>
                <a:cs typeface="+mn-cs"/>
                <a:hlinkClick r:id="rId3"/>
              </a:rPr>
              <a:t>FoH 4-Week Workshop Facilitators Guides</a:t>
            </a:r>
            <a:r>
              <a:rPr lang="en-US" sz="1200" kern="1200" dirty="0" smtClean="0">
                <a:solidFill>
                  <a:schemeClr val="tx1"/>
                </a:solidFill>
                <a:effectLst/>
                <a:latin typeface="+mn-lt"/>
                <a:ea typeface="+mn-ea"/>
                <a:cs typeface="+mn-cs"/>
              </a:rPr>
              <a:t> for room layout and workshop structure</a:t>
            </a:r>
            <a:r>
              <a:rPr lang="en-US" sz="1200" kern="1200" baseline="0" dirty="0" smtClean="0">
                <a:solidFill>
                  <a:schemeClr val="tx1"/>
                </a:solidFill>
                <a:effectLst/>
                <a:latin typeface="+mn-lt"/>
                <a:ea typeface="+mn-ea"/>
                <a:cs typeface="+mn-cs"/>
              </a:rPr>
              <a:t/>
            </a:r>
            <a:br>
              <a:rPr lang="en-US" sz="1200" kern="1200" baseline="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
            </a:r>
            <a:br>
              <a:rPr lang="en-US" sz="1200" b="1" kern="1200" dirty="0" smtClean="0">
                <a:solidFill>
                  <a:schemeClr val="tx1"/>
                </a:solidFill>
                <a:effectLst/>
                <a:latin typeface="+mn-lt"/>
                <a:ea typeface="+mn-ea"/>
                <a:cs typeface="+mn-cs"/>
              </a:rPr>
            </a:br>
            <a:r>
              <a:rPr lang="en-US" sz="1200" b="0" kern="1200" dirty="0" smtClean="0">
                <a:solidFill>
                  <a:schemeClr val="tx1"/>
                </a:solidFill>
                <a:effectLst/>
                <a:latin typeface="+mn-lt"/>
                <a:ea typeface="+mn-ea"/>
                <a:cs typeface="+mn-cs"/>
              </a:rPr>
              <a:t>3</a:t>
            </a:r>
            <a:r>
              <a:rPr lang="en-US" sz="1200" b="0" kern="1200" baseline="30000" dirty="0" smtClean="0">
                <a:solidFill>
                  <a:schemeClr val="tx1"/>
                </a:solidFill>
                <a:effectLst/>
                <a:latin typeface="+mn-lt"/>
                <a:ea typeface="+mn-ea"/>
                <a:cs typeface="+mn-cs"/>
              </a:rPr>
              <a:t>rd</a:t>
            </a:r>
            <a:r>
              <a:rPr lang="en-US" sz="1200" kern="1200" dirty="0" smtClean="0">
                <a:solidFill>
                  <a:schemeClr val="tx1"/>
                </a:solidFill>
                <a:effectLst/>
                <a:latin typeface="+mn-lt"/>
                <a:ea typeface="+mn-ea"/>
                <a:cs typeface="+mn-cs"/>
              </a:rPr>
              <a:t> Present slides and use content in the slides speakers notes for guidance</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4</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Tell all participants about the </a:t>
            </a:r>
            <a:r>
              <a:rPr lang="en-US" sz="1200" kern="1200" dirty="0" err="1" smtClean="0">
                <a:solidFill>
                  <a:schemeClr val="tx1"/>
                </a:solidFill>
                <a:effectLst/>
                <a:latin typeface="+mn-lt"/>
                <a:ea typeface="+mn-ea"/>
                <a:cs typeface="+mn-cs"/>
              </a:rPr>
              <a:t>FoH</a:t>
            </a:r>
            <a:r>
              <a:rPr lang="en-US" sz="1200" kern="1200" dirty="0" smtClean="0">
                <a:solidFill>
                  <a:schemeClr val="tx1"/>
                </a:solidFill>
                <a:effectLst/>
                <a:latin typeface="+mn-lt"/>
                <a:ea typeface="+mn-ea"/>
                <a:cs typeface="+mn-cs"/>
              </a:rPr>
              <a:t> Wellness App, downloadable from the website.</a:t>
            </a:r>
            <a:r>
              <a:rPr lang="en-CA" dirty="0" smtClean="0">
                <a:effectLst/>
              </a:rPr>
              <a:t> </a:t>
            </a:r>
            <a:endParaRPr lang="en-CA" dirty="0" smtClean="0">
              <a:effectLst/>
            </a:endParaRPr>
          </a:p>
          <a:p>
            <a:endParaRPr lang="en-CA" dirty="0" smtClean="0">
              <a:effectLst/>
            </a:endParaRPr>
          </a:p>
          <a:p>
            <a:r>
              <a:rPr lang="en-CA" dirty="0" smtClean="0">
                <a:effectLst/>
              </a:rPr>
              <a:t>..And we ’d love to hear how it goes!</a:t>
            </a:r>
            <a:endParaRPr lang="en-US" dirty="0"/>
          </a:p>
        </p:txBody>
      </p:sp>
      <p:sp>
        <p:nvSpPr>
          <p:cNvPr id="4" name="Slide Number Placeholder 3"/>
          <p:cNvSpPr>
            <a:spLocks noGrp="1"/>
          </p:cNvSpPr>
          <p:nvPr>
            <p:ph type="sldNum" sz="quarter" idx="10"/>
          </p:nvPr>
        </p:nvSpPr>
        <p:spPr/>
        <p:txBody>
          <a:bodyPr/>
          <a:lstStyle/>
          <a:p>
            <a:fld id="{AA6B5AC6-7D13-6B4C-B46F-AE5393E0F68F}" type="slidenum">
              <a:rPr lang="en-US" smtClean="0"/>
              <a:t>7</a:t>
            </a:fld>
            <a:endParaRPr lang="en-US"/>
          </a:p>
        </p:txBody>
      </p:sp>
    </p:spTree>
    <p:extLst>
      <p:ext uri="{BB962C8B-B14F-4D97-AF65-F5344CB8AC3E}">
        <p14:creationId xmlns:p14="http://schemas.microsoft.com/office/powerpoint/2010/main" val="3361342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end of the workshop</a:t>
            </a:r>
            <a:r>
              <a:rPr lang="en-US" baseline="0" dirty="0" smtClean="0"/>
              <a:t> series, review your results and see if there has been any shift in your participants pre and post survey scores. Optionally you’re invited to share your results and experience with us. Your feedback is warmly welcomed.</a:t>
            </a:r>
            <a:endParaRPr lang="en-US" dirty="0"/>
          </a:p>
        </p:txBody>
      </p:sp>
      <p:sp>
        <p:nvSpPr>
          <p:cNvPr id="4" name="Slide Number Placeholder 3"/>
          <p:cNvSpPr>
            <a:spLocks noGrp="1"/>
          </p:cNvSpPr>
          <p:nvPr>
            <p:ph type="sldNum" sz="quarter" idx="10"/>
          </p:nvPr>
        </p:nvSpPr>
        <p:spPr/>
        <p:txBody>
          <a:bodyPr/>
          <a:lstStyle/>
          <a:p>
            <a:fld id="{AA6B5AC6-7D13-6B4C-B46F-AE5393E0F68F}" type="slidenum">
              <a:rPr lang="en-US" smtClean="0"/>
              <a:t>8</a:t>
            </a:fld>
            <a:endParaRPr lang="en-US"/>
          </a:p>
        </p:txBody>
      </p:sp>
    </p:spTree>
    <p:extLst>
      <p:ext uri="{BB962C8B-B14F-4D97-AF65-F5344CB8AC3E}">
        <p14:creationId xmlns:p14="http://schemas.microsoft.com/office/powerpoint/2010/main" val="1335525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again for your interest in facilitating</a:t>
            </a:r>
            <a:r>
              <a:rPr lang="en-US" baseline="0" dirty="0" smtClean="0"/>
              <a:t> a Fountain of Health Workshop! If you have any additional questions please feel free to contact us at </a:t>
            </a:r>
            <a:r>
              <a:rPr lang="en-US" baseline="0" dirty="0" err="1" smtClean="0"/>
              <a:t>info@fountainofhealth.ca</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AA6B5AC6-7D13-6B4C-B46F-AE5393E0F68F}" type="slidenum">
              <a:rPr lang="en-US" smtClean="0"/>
              <a:t>9</a:t>
            </a:fld>
            <a:endParaRPr lang="en-US"/>
          </a:p>
        </p:txBody>
      </p:sp>
    </p:spTree>
    <p:extLst>
      <p:ext uri="{BB962C8B-B14F-4D97-AF65-F5344CB8AC3E}">
        <p14:creationId xmlns:p14="http://schemas.microsoft.com/office/powerpoint/2010/main" val="3497666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CA"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4/11/18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4/11/18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4/11/18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4/11/18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CA"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CA"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4/11/18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4/11/18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4/11/18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4/11/18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4/11/18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4/11/18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CA"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CA"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4/11/18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CA"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4/11/18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How </a:t>
            </a:r>
            <a:r>
              <a:rPr lang="en-US" dirty="0"/>
              <a:t>to Facilitate a 4 Week </a:t>
            </a:r>
            <a:r>
              <a:rPr lang="en-US" dirty="0" err="1"/>
              <a:t>FoH</a:t>
            </a:r>
            <a:r>
              <a:rPr lang="en-US" dirty="0"/>
              <a:t> Workshop!</a:t>
            </a:r>
            <a:br>
              <a:rPr lang="en-US" dirty="0"/>
            </a:br>
            <a:endParaRPr lang="en-US" dirty="0"/>
          </a:p>
        </p:txBody>
      </p:sp>
      <p:pic>
        <p:nvPicPr>
          <p:cNvPr id="4" name="Picture 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139986" y="2821021"/>
            <a:ext cx="4864028" cy="33797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351697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3789467"/>
            <a:ext cx="7823200" cy="2336695"/>
          </a:xfrm>
        </p:spPr>
        <p:txBody>
          <a:bodyPr/>
          <a:lstStyle/>
          <a:p>
            <a:pPr marL="0" indent="0">
              <a:buNone/>
            </a:pPr>
            <a:r>
              <a:rPr lang="en-US" dirty="0" smtClean="0"/>
              <a:t>Thank you for your interest in facilitating a </a:t>
            </a:r>
            <a:r>
              <a:rPr lang="en-US" dirty="0" err="1" smtClean="0"/>
              <a:t>FoH</a:t>
            </a:r>
            <a:r>
              <a:rPr lang="en-US" dirty="0" smtClean="0"/>
              <a:t> workshop!</a:t>
            </a:r>
          </a:p>
          <a:p>
            <a:pPr marL="0" indent="0">
              <a:buNone/>
            </a:pPr>
            <a:endParaRPr lang="en-US" dirty="0"/>
          </a:p>
        </p:txBody>
      </p:sp>
      <p:sp>
        <p:nvSpPr>
          <p:cNvPr id="3" name="Title 2"/>
          <p:cNvSpPr>
            <a:spLocks noGrp="1"/>
          </p:cNvSpPr>
          <p:nvPr>
            <p:ph type="title"/>
          </p:nvPr>
        </p:nvSpPr>
        <p:spPr/>
        <p:txBody>
          <a:bodyPr/>
          <a:lstStyle/>
          <a:p>
            <a:r>
              <a:rPr lang="en-US" dirty="0" smtClean="0"/>
              <a:t>Welcome!</a:t>
            </a:r>
            <a:endParaRPr lang="en-US" dirty="0"/>
          </a:p>
        </p:txBody>
      </p:sp>
    </p:spTree>
    <p:extLst>
      <p:ext uri="{BB962C8B-B14F-4D97-AF65-F5344CB8AC3E}">
        <p14:creationId xmlns:p14="http://schemas.microsoft.com/office/powerpoint/2010/main" val="1231025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3500" dirty="0"/>
              <a:t>Four weeks long- 1.5 </a:t>
            </a:r>
            <a:r>
              <a:rPr lang="en-US" sz="3500" dirty="0" err="1"/>
              <a:t>hrs</a:t>
            </a:r>
            <a:r>
              <a:rPr lang="en-US" sz="3500" dirty="0"/>
              <a:t>/ week:</a:t>
            </a:r>
          </a:p>
          <a:p>
            <a:pPr lvl="1"/>
            <a:endParaRPr lang="en-US" dirty="0"/>
          </a:p>
          <a:p>
            <a:pPr lvl="1">
              <a:buFont typeface="Arial" charset="0"/>
              <a:buChar char="•"/>
            </a:pPr>
            <a:r>
              <a:rPr lang="en-US" sz="2800" dirty="0"/>
              <a:t>New topics each week led by </a:t>
            </a:r>
            <a:r>
              <a:rPr lang="en-US" sz="2800" dirty="0" smtClean="0"/>
              <a:t>YOU!</a:t>
            </a:r>
            <a:endParaRPr lang="en-US" sz="2800" dirty="0"/>
          </a:p>
          <a:p>
            <a:pPr lvl="1"/>
            <a:endParaRPr lang="en-US" sz="2800" dirty="0"/>
          </a:p>
          <a:p>
            <a:pPr lvl="1">
              <a:buFont typeface="Arial" charset="0"/>
              <a:buChar char="•"/>
            </a:pPr>
            <a:r>
              <a:rPr lang="en-US" sz="2800" dirty="0" smtClean="0"/>
              <a:t>Participants will get a baseline</a:t>
            </a:r>
            <a:r>
              <a:rPr lang="en-US" sz="2800" dirty="0"/>
              <a:t>, Set a personal health goal and try to meet it</a:t>
            </a:r>
            <a:br>
              <a:rPr lang="en-US" sz="2800" dirty="0"/>
            </a:br>
            <a:endParaRPr lang="en-US" sz="2800" i="1" dirty="0"/>
          </a:p>
          <a:p>
            <a:pPr lvl="1">
              <a:buFont typeface="Arial" charset="0"/>
              <a:buChar char="•"/>
            </a:pPr>
            <a:r>
              <a:rPr lang="en-US" sz="2800" dirty="0"/>
              <a:t>  Enjoy discussions on each week’s theme </a:t>
            </a:r>
          </a:p>
          <a:p>
            <a:pPr lvl="1">
              <a:buFont typeface="Arial" charset="0"/>
              <a:buChar char="•"/>
            </a:pPr>
            <a:endParaRPr lang="en-US" sz="2800" dirty="0"/>
          </a:p>
          <a:p>
            <a:pPr lvl="1">
              <a:buFont typeface="Arial" charset="0"/>
              <a:buChar char="•"/>
            </a:pPr>
            <a:r>
              <a:rPr lang="en-US" sz="2800" dirty="0"/>
              <a:t>Give us feedback! Help us improve the program </a:t>
            </a:r>
          </a:p>
          <a:p>
            <a:endParaRPr lang="en-US" dirty="0"/>
          </a:p>
        </p:txBody>
      </p:sp>
      <p:sp>
        <p:nvSpPr>
          <p:cNvPr id="3" name="Title 2"/>
          <p:cNvSpPr>
            <a:spLocks noGrp="1"/>
          </p:cNvSpPr>
          <p:nvPr>
            <p:ph type="title"/>
          </p:nvPr>
        </p:nvSpPr>
        <p:spPr/>
        <p:txBody>
          <a:bodyPr/>
          <a:lstStyle/>
          <a:p>
            <a:r>
              <a:rPr lang="en-US" dirty="0" smtClean="0"/>
              <a:t>What is a </a:t>
            </a:r>
            <a:r>
              <a:rPr lang="en-US" dirty="0" err="1" smtClean="0"/>
              <a:t>FoH</a:t>
            </a:r>
            <a:r>
              <a:rPr lang="en-US" dirty="0" smtClean="0"/>
              <a:t> Workshop?</a:t>
            </a:r>
            <a:endParaRPr lang="en-US" dirty="0"/>
          </a:p>
        </p:txBody>
      </p:sp>
    </p:spTree>
    <p:extLst>
      <p:ext uri="{BB962C8B-B14F-4D97-AF65-F5344CB8AC3E}">
        <p14:creationId xmlns:p14="http://schemas.microsoft.com/office/powerpoint/2010/main" val="3586504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lvl="1" indent="0">
              <a:buNone/>
            </a:pPr>
            <a:r>
              <a:rPr lang="en-CA" sz="3000" b="1" dirty="0" smtClean="0"/>
              <a:t>S</a:t>
            </a:r>
            <a:r>
              <a:rPr lang="en-CA" sz="3000" dirty="0" smtClean="0"/>
              <a:t>pecific </a:t>
            </a:r>
            <a:r>
              <a:rPr lang="en-CA" sz="3000" dirty="0"/>
              <a:t/>
            </a:r>
            <a:br>
              <a:rPr lang="en-CA" sz="3000" dirty="0"/>
            </a:br>
            <a:r>
              <a:rPr lang="en-CA" sz="3000" b="1" dirty="0"/>
              <a:t>M</a:t>
            </a:r>
            <a:r>
              <a:rPr lang="en-CA" sz="3000" dirty="0"/>
              <a:t>easurable </a:t>
            </a:r>
            <a:br>
              <a:rPr lang="en-CA" sz="3000" dirty="0"/>
            </a:br>
            <a:r>
              <a:rPr lang="en-CA" sz="3000" b="1" dirty="0"/>
              <a:t>A</a:t>
            </a:r>
            <a:r>
              <a:rPr lang="en-CA" sz="3000" dirty="0"/>
              <a:t>ction-Oriented </a:t>
            </a:r>
            <a:br>
              <a:rPr lang="en-CA" sz="3000" dirty="0"/>
            </a:br>
            <a:r>
              <a:rPr lang="en-CA" sz="3000" b="1" dirty="0"/>
              <a:t>R</a:t>
            </a:r>
            <a:r>
              <a:rPr lang="en-CA" sz="3000" dirty="0"/>
              <a:t>ealistic </a:t>
            </a:r>
            <a:br>
              <a:rPr lang="en-CA" sz="3000" dirty="0"/>
            </a:br>
            <a:r>
              <a:rPr lang="en-CA" sz="3000" b="1" dirty="0"/>
              <a:t>T</a:t>
            </a:r>
            <a:r>
              <a:rPr lang="en-CA" sz="3000" dirty="0"/>
              <a:t>ime-Limited </a:t>
            </a:r>
            <a:r>
              <a:rPr lang="en-CA" sz="3000" dirty="0" smtClean="0"/>
              <a:t/>
            </a:r>
            <a:br>
              <a:rPr lang="en-CA" sz="3000" dirty="0" smtClean="0"/>
            </a:br>
            <a:r>
              <a:rPr lang="en-CA" sz="3000" dirty="0" smtClean="0"/>
              <a:t/>
            </a:r>
            <a:br>
              <a:rPr lang="en-CA" sz="3000" dirty="0" smtClean="0"/>
            </a:br>
            <a:r>
              <a:rPr lang="en-CA" sz="2800" i="1" dirty="0">
                <a:solidFill>
                  <a:srgbClr val="4F81BD"/>
                </a:solidFill>
              </a:rPr>
              <a:t> </a:t>
            </a:r>
            <a:r>
              <a:rPr lang="en-CA" sz="2800" i="1" dirty="0" smtClean="0">
                <a:solidFill>
                  <a:srgbClr val="4F81BD"/>
                </a:solidFill>
              </a:rPr>
              <a:t>“Every </a:t>
            </a:r>
            <a:r>
              <a:rPr lang="en-CA" sz="2800" i="1" dirty="0">
                <a:solidFill>
                  <a:srgbClr val="4F81BD"/>
                </a:solidFill>
              </a:rPr>
              <a:t>Monday at 10am for the next 4 weeks I will take my dog on a 15 minute </a:t>
            </a:r>
            <a:r>
              <a:rPr lang="en-CA" sz="2800" i="1" dirty="0" smtClean="0">
                <a:solidFill>
                  <a:srgbClr val="4F81BD"/>
                </a:solidFill>
              </a:rPr>
              <a:t>walk”</a:t>
            </a:r>
            <a:endParaRPr lang="en-US" sz="2800" i="1" dirty="0">
              <a:solidFill>
                <a:srgbClr val="4F81BD"/>
              </a:solidFill>
            </a:endParaRPr>
          </a:p>
          <a:p>
            <a:pPr marL="0" indent="0">
              <a:buNone/>
            </a:pPr>
            <a:endParaRPr lang="en-US" sz="3000" dirty="0">
              <a:solidFill>
                <a:srgbClr val="4F81BD"/>
              </a:solidFill>
            </a:endParaRPr>
          </a:p>
        </p:txBody>
      </p:sp>
      <p:sp>
        <p:nvSpPr>
          <p:cNvPr id="3" name="Title 2"/>
          <p:cNvSpPr>
            <a:spLocks noGrp="1"/>
          </p:cNvSpPr>
          <p:nvPr>
            <p:ph type="title"/>
          </p:nvPr>
        </p:nvSpPr>
        <p:spPr/>
        <p:txBody>
          <a:bodyPr/>
          <a:lstStyle/>
          <a:p>
            <a:r>
              <a:rPr lang="en-US" dirty="0" smtClean="0"/>
              <a:t>What is a S.M.A.R.T. Goal?</a:t>
            </a:r>
            <a:endParaRPr lang="en-US" dirty="0"/>
          </a:p>
        </p:txBody>
      </p:sp>
    </p:spTree>
    <p:extLst>
      <p:ext uri="{BB962C8B-B14F-4D97-AF65-F5344CB8AC3E}">
        <p14:creationId xmlns:p14="http://schemas.microsoft.com/office/powerpoint/2010/main" val="2395162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04900" y="3000185"/>
            <a:ext cx="6838950" cy="3324415"/>
          </a:xfrm>
        </p:spPr>
        <p:txBody>
          <a:bodyPr>
            <a:noAutofit/>
          </a:bodyPr>
          <a:lstStyle/>
          <a:p>
            <a:pPr marL="0" indent="0" algn="ctr">
              <a:buNone/>
            </a:pPr>
            <a:r>
              <a:rPr lang="en-US" sz="6000" dirty="0" smtClean="0"/>
              <a:t>Anyone </a:t>
            </a:r>
            <a:r>
              <a:rPr lang="en-US" sz="6000" dirty="0" smtClean="0"/>
              <a:t>who is interested in The Fountain of Health!</a:t>
            </a:r>
            <a:endParaRPr lang="en-US" sz="6000" dirty="0"/>
          </a:p>
        </p:txBody>
      </p:sp>
      <p:sp>
        <p:nvSpPr>
          <p:cNvPr id="3" name="Title 2"/>
          <p:cNvSpPr>
            <a:spLocks noGrp="1"/>
          </p:cNvSpPr>
          <p:nvPr>
            <p:ph type="title"/>
          </p:nvPr>
        </p:nvSpPr>
        <p:spPr/>
        <p:txBody>
          <a:bodyPr>
            <a:normAutofit fontScale="90000"/>
          </a:bodyPr>
          <a:lstStyle/>
          <a:p>
            <a:r>
              <a:rPr lang="en-US" dirty="0" smtClean="0"/>
              <a:t>Who Can Facilitate a </a:t>
            </a:r>
            <a:r>
              <a:rPr lang="en-US" dirty="0" err="1" smtClean="0"/>
              <a:t>FoH</a:t>
            </a:r>
            <a:r>
              <a:rPr lang="en-US" dirty="0" smtClean="0"/>
              <a:t> Workshop?</a:t>
            </a:r>
            <a:br>
              <a:rPr lang="en-US" dirty="0" smtClean="0"/>
            </a:br>
            <a:r>
              <a:rPr lang="en-US" dirty="0" smtClean="0"/>
              <a:t>Who can Benefit?</a:t>
            </a:r>
            <a:endParaRPr lang="en-US" dirty="0"/>
          </a:p>
        </p:txBody>
      </p:sp>
    </p:spTree>
    <p:extLst>
      <p:ext uri="{BB962C8B-B14F-4D97-AF65-F5344CB8AC3E}">
        <p14:creationId xmlns:p14="http://schemas.microsoft.com/office/powerpoint/2010/main" val="845397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19661"/>
            <a:ext cx="7408333" cy="4106502"/>
          </a:xfrm>
        </p:spPr>
        <p:txBody>
          <a:bodyPr/>
          <a:lstStyle/>
          <a:p>
            <a:r>
              <a:rPr lang="en-US" dirty="0" smtClean="0"/>
              <a:t>Prior to the Workshop:</a:t>
            </a:r>
            <a:br>
              <a:rPr lang="en-US" dirty="0" smtClean="0"/>
            </a:br>
            <a:r>
              <a:rPr lang="en-US" dirty="0" smtClean="0"/>
              <a:t/>
            </a:r>
            <a:br>
              <a:rPr lang="en-US" dirty="0" smtClean="0"/>
            </a:br>
            <a:r>
              <a:rPr lang="en-US" dirty="0" smtClean="0"/>
              <a:t>1) Approval</a:t>
            </a:r>
            <a:br>
              <a:rPr lang="en-US" dirty="0" smtClean="0"/>
            </a:br>
            <a:r>
              <a:rPr lang="en-US" dirty="0" smtClean="0"/>
              <a:t>2) Space</a:t>
            </a:r>
            <a:br>
              <a:rPr lang="en-US" dirty="0" smtClean="0"/>
            </a:br>
            <a:r>
              <a:rPr lang="en-US" dirty="0" smtClean="0"/>
              <a:t>3) Advertising</a:t>
            </a:r>
            <a:br>
              <a:rPr lang="en-US" dirty="0" smtClean="0"/>
            </a:br>
            <a:r>
              <a:rPr lang="en-US" dirty="0" smtClean="0"/>
              <a:t>4) Materials for during the workshop</a:t>
            </a:r>
            <a:br>
              <a:rPr lang="en-US" dirty="0" smtClean="0"/>
            </a:br>
            <a:r>
              <a:rPr lang="en-US" dirty="0" smtClean="0"/>
              <a:t>5) Pre/Post Surveys</a:t>
            </a:r>
            <a:br>
              <a:rPr lang="en-US" dirty="0" smtClean="0"/>
            </a:br>
            <a:r>
              <a:rPr lang="en-US" dirty="0" smtClean="0"/>
              <a:t>6) Handouts for participants to take away</a:t>
            </a:r>
            <a:endParaRPr lang="en-US" dirty="0"/>
          </a:p>
        </p:txBody>
      </p:sp>
      <p:sp>
        <p:nvSpPr>
          <p:cNvPr id="3" name="Title 2"/>
          <p:cNvSpPr>
            <a:spLocks noGrp="1"/>
          </p:cNvSpPr>
          <p:nvPr>
            <p:ph type="title"/>
          </p:nvPr>
        </p:nvSpPr>
        <p:spPr/>
        <p:txBody>
          <a:bodyPr/>
          <a:lstStyle/>
          <a:p>
            <a:r>
              <a:rPr lang="en-US" dirty="0" smtClean="0"/>
              <a:t>Okay, but where would I start?</a:t>
            </a:r>
            <a:endParaRPr lang="en-US" dirty="0"/>
          </a:p>
        </p:txBody>
      </p:sp>
    </p:spTree>
    <p:extLst>
      <p:ext uri="{BB962C8B-B14F-4D97-AF65-F5344CB8AC3E}">
        <p14:creationId xmlns:p14="http://schemas.microsoft.com/office/powerpoint/2010/main" val="839970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During the Workshop</a:t>
            </a:r>
            <a:br>
              <a:rPr lang="en-US" dirty="0" smtClean="0"/>
            </a:br>
            <a:r>
              <a:rPr lang="en-US" dirty="0" smtClean="0"/>
              <a:t/>
            </a:r>
            <a:br>
              <a:rPr lang="en-US" dirty="0" smtClean="0"/>
            </a:br>
            <a:r>
              <a:rPr lang="en-US" dirty="0" smtClean="0"/>
              <a:t>1) Pre/Post Survey</a:t>
            </a:r>
          </a:p>
          <a:p>
            <a:pPr marL="0" indent="0">
              <a:buNone/>
            </a:pPr>
            <a:r>
              <a:rPr lang="en-US" dirty="0"/>
              <a:t>  </a:t>
            </a:r>
            <a:r>
              <a:rPr lang="en-US" dirty="0" smtClean="0"/>
              <a:t>  2) Facilitator Guides</a:t>
            </a:r>
            <a:br>
              <a:rPr lang="en-US" dirty="0" smtClean="0"/>
            </a:br>
            <a:r>
              <a:rPr lang="en-US" dirty="0" smtClean="0"/>
              <a:t>    3) Workshop Power Point Slides</a:t>
            </a:r>
            <a:br>
              <a:rPr lang="en-US" dirty="0" smtClean="0"/>
            </a:br>
            <a:r>
              <a:rPr lang="en-US" dirty="0" smtClean="0"/>
              <a:t>    4) </a:t>
            </a:r>
            <a:r>
              <a:rPr lang="en-US" dirty="0" err="1" smtClean="0"/>
              <a:t>FoH</a:t>
            </a:r>
            <a:r>
              <a:rPr lang="en-US" dirty="0" smtClean="0"/>
              <a:t> Wellness App</a:t>
            </a:r>
            <a:br>
              <a:rPr lang="en-US" dirty="0" smtClean="0"/>
            </a:br>
            <a:endParaRPr lang="en-US" dirty="0"/>
          </a:p>
        </p:txBody>
      </p:sp>
      <p:sp>
        <p:nvSpPr>
          <p:cNvPr id="3" name="Title 2"/>
          <p:cNvSpPr>
            <a:spLocks noGrp="1"/>
          </p:cNvSpPr>
          <p:nvPr>
            <p:ph type="title"/>
          </p:nvPr>
        </p:nvSpPr>
        <p:spPr/>
        <p:txBody>
          <a:bodyPr>
            <a:normAutofit fontScale="90000"/>
          </a:bodyPr>
          <a:lstStyle/>
          <a:p>
            <a:r>
              <a:rPr lang="en-US" dirty="0" smtClean="0"/>
              <a:t>What do I do during the Workshop sessions?</a:t>
            </a:r>
            <a:endParaRPr lang="en-US" dirty="0"/>
          </a:p>
        </p:txBody>
      </p:sp>
    </p:spTree>
    <p:extLst>
      <p:ext uri="{BB962C8B-B14F-4D97-AF65-F5344CB8AC3E}">
        <p14:creationId xmlns:p14="http://schemas.microsoft.com/office/powerpoint/2010/main" val="1686309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04850" y="3045354"/>
            <a:ext cx="7408333" cy="3450696"/>
          </a:xfrm>
        </p:spPr>
        <p:txBody>
          <a:bodyPr>
            <a:normAutofit/>
          </a:bodyPr>
          <a:lstStyle/>
          <a:p>
            <a:pPr marL="0" indent="0" algn="ctr">
              <a:buNone/>
            </a:pPr>
            <a:r>
              <a:rPr lang="en-US" sz="4000" dirty="0" smtClean="0"/>
              <a:t>Review your results</a:t>
            </a:r>
            <a:br>
              <a:rPr lang="en-US" sz="4000" dirty="0" smtClean="0"/>
            </a:br>
            <a:r>
              <a:rPr lang="en-US" sz="4000" dirty="0" smtClean="0"/>
              <a:t/>
            </a:r>
            <a:br>
              <a:rPr lang="en-US" sz="4000" dirty="0" smtClean="0"/>
            </a:br>
            <a:r>
              <a:rPr lang="en-US" sz="4000" dirty="0" smtClean="0"/>
              <a:t>Share your findings</a:t>
            </a:r>
            <a:endParaRPr lang="en-US" sz="4000" dirty="0"/>
          </a:p>
        </p:txBody>
      </p:sp>
      <p:sp>
        <p:nvSpPr>
          <p:cNvPr id="3" name="Title 2"/>
          <p:cNvSpPr>
            <a:spLocks noGrp="1"/>
          </p:cNvSpPr>
          <p:nvPr>
            <p:ph type="title"/>
          </p:nvPr>
        </p:nvSpPr>
        <p:spPr/>
        <p:txBody>
          <a:bodyPr>
            <a:normAutofit fontScale="90000"/>
          </a:bodyPr>
          <a:lstStyle/>
          <a:p>
            <a:r>
              <a:rPr lang="en-US" dirty="0" smtClean="0"/>
              <a:t>What will I need to do when I finish the Workshop?</a:t>
            </a:r>
            <a:endParaRPr lang="en-US" dirty="0"/>
          </a:p>
        </p:txBody>
      </p:sp>
    </p:spTree>
    <p:extLst>
      <p:ext uri="{BB962C8B-B14F-4D97-AF65-F5344CB8AC3E}">
        <p14:creationId xmlns:p14="http://schemas.microsoft.com/office/powerpoint/2010/main" val="103654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Thank You!</a:t>
            </a:r>
            <a:br>
              <a:rPr lang="en-US" dirty="0" smtClean="0"/>
            </a:br>
            <a:r>
              <a:rPr lang="en-US" dirty="0" err="1" smtClean="0"/>
              <a:t>info@fountainofhealth.ca</a:t>
            </a:r>
            <a:endParaRPr lang="en-US" dirty="0"/>
          </a:p>
        </p:txBody>
      </p:sp>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47177" y="2735234"/>
            <a:ext cx="5933427" cy="41227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0402832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109</TotalTime>
  <Words>599</Words>
  <Application>Microsoft Macintosh PowerPoint</Application>
  <PresentationFormat>On-screen Show (4:3)</PresentationFormat>
  <Paragraphs>46</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Candara</vt:lpstr>
      <vt:lpstr>Symbol</vt:lpstr>
      <vt:lpstr>Arial</vt:lpstr>
      <vt:lpstr>Waveform</vt:lpstr>
      <vt:lpstr> How to Facilitate a 4 Week FoH Workshop! </vt:lpstr>
      <vt:lpstr>Welcome!</vt:lpstr>
      <vt:lpstr>What is a FoH Workshop?</vt:lpstr>
      <vt:lpstr>What is a S.M.A.R.T. Goal?</vt:lpstr>
      <vt:lpstr>Who Can Facilitate a FoH Workshop? Who can Benefit?</vt:lpstr>
      <vt:lpstr>Okay, but where would I start?</vt:lpstr>
      <vt:lpstr>What do I do during the Workshop sessions?</vt:lpstr>
      <vt:lpstr>What will I need to do when I finish the Workshop?</vt:lpstr>
      <vt:lpstr>Thank You! info@fountainofhealth.ca</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Beverley Cassidy</cp:lastModifiedBy>
  <cp:revision>17</cp:revision>
  <dcterms:created xsi:type="dcterms:W3CDTF">2018-03-31T21:48:23Z</dcterms:created>
  <dcterms:modified xsi:type="dcterms:W3CDTF">2018-04-11T22:52:16Z</dcterms:modified>
</cp:coreProperties>
</file>