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7"/>
  </p:notesMasterIdLst>
  <p:sldIdLst>
    <p:sldId id="258" r:id="rId2"/>
    <p:sldId id="259" r:id="rId3"/>
    <p:sldId id="270" r:id="rId4"/>
    <p:sldId id="264" r:id="rId5"/>
    <p:sldId id="260" r:id="rId6"/>
    <p:sldId id="271" r:id="rId7"/>
    <p:sldId id="267" r:id="rId8"/>
    <p:sldId id="261" r:id="rId9"/>
    <p:sldId id="262" r:id="rId10"/>
    <p:sldId id="272" r:id="rId11"/>
    <p:sldId id="263" r:id="rId12"/>
    <p:sldId id="265" r:id="rId13"/>
    <p:sldId id="266" r:id="rId14"/>
    <p:sldId id="268" r:id="rId15"/>
    <p:sldId id="26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3"/>
    <p:restoredTop sz="68456" autoAdjust="0"/>
  </p:normalViewPr>
  <p:slideViewPr>
    <p:cSldViewPr snapToGrid="0" snapToObjects="1">
      <p:cViewPr varScale="1">
        <p:scale>
          <a:sx n="68" d="100"/>
          <a:sy n="68" d="100"/>
        </p:scale>
        <p:origin x="2520" y="192"/>
      </p:cViewPr>
      <p:guideLst>
        <p:guide orient="horz" pos="2160"/>
        <p:guide pos="2880"/>
      </p:guideLst>
    </p:cSldViewPr>
  </p:slideViewPr>
  <p:notesTextViewPr>
    <p:cViewPr>
      <p:scale>
        <a:sx n="100" d="100"/>
        <a:sy n="100" d="100"/>
      </p:scale>
      <p:origin x="0" y="0"/>
    </p:cViewPr>
  </p:notesTextViewPr>
  <p:sorterViewPr>
    <p:cViewPr>
      <p:scale>
        <a:sx n="74" d="100"/>
        <a:sy n="74" d="100"/>
      </p:scale>
      <p:origin x="0" y="-2524"/>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D1CA08C-F333-9741-AAE6-1728E62A7F75}" type="datetimeFigureOut">
              <a:rPr lang="en-US" smtClean="0"/>
              <a:t>4/11/18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C384BA3-64AA-F646-9811-8C27EC4ABE60}" type="slidenum">
              <a:rPr lang="en-US" smtClean="0"/>
              <a:t>‹#›</a:t>
            </a:fld>
            <a:endParaRPr lang="en-US"/>
          </a:p>
        </p:txBody>
      </p:sp>
    </p:spTree>
    <p:extLst>
      <p:ext uri="{BB962C8B-B14F-4D97-AF65-F5344CB8AC3E}">
        <p14:creationId xmlns:p14="http://schemas.microsoft.com/office/powerpoint/2010/main" val="376792009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fountainofhealth.ca/clinicians-corner" TargetMode="External"/><Relationship Id="rId4" Type="http://schemas.openxmlformats.org/officeDocument/2006/relationships/hyperlink" Target="https://fountainofhealth.ca/sites/default/files/office-laminate.pdf" TargetMode="External"/><Relationship Id="rId5" Type="http://schemas.openxmlformats.org/officeDocument/2006/relationships/hyperlink" Target="https://fountainofhealth.ca/sites/default/files/laminate-clinician-side.pdf" TargetMode="External"/><Relationship Id="rId6" Type="http://schemas.openxmlformats.org/officeDocument/2006/relationships/hyperlink" Target="https://fountainofhealth.ca/contact" TargetMode="External"/><Relationship Id="rId7" Type="http://schemas.openxmlformats.org/officeDocument/2006/relationships/hyperlink" Target="https://fountainofhealth.ca/sites/default/files/health-and-resilience-questionnaire.pdf" TargetMode="External"/><Relationship Id="rId8" Type="http://schemas.openxmlformats.org/officeDocument/2006/relationships/hyperlink" Target="https://fountainofhealth.ca/sites/default/files/take-home-goal-sheet.pdf" TargetMode="External"/><Relationship Id="rId9" Type="http://schemas.openxmlformats.org/officeDocument/2006/relationships/hyperlink" Target="https://fountainofhealth.ca/sites/default/files/goal-doc-sheet-for-chart.pdf" TargetMode="External"/><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fountainofhealth.ca/sites/default/files/health-and-resilience-questionnaire.pdf" TargetMode="External"/><Relationship Id="rId4" Type="http://schemas.openxmlformats.org/officeDocument/2006/relationships/hyperlink" Target="https://fountainofhealth.ca/sites/default/files/office-laminate.pdf" TargetMode="External"/><Relationship Id="rId5" Type="http://schemas.openxmlformats.org/officeDocument/2006/relationships/hyperlink" Target="https://fountainofhealth.ca/sites/default/files/laminate-clinician-side.pdf" TargetMode="External"/><Relationship Id="rId6" Type="http://schemas.openxmlformats.org/officeDocument/2006/relationships/hyperlink" Target="https://fountainofhealth.ca/sites/default/files/take-home-goal-sheet.pdf" TargetMode="External"/><Relationship Id="rId7" Type="http://schemas.openxmlformats.org/officeDocument/2006/relationships/hyperlink" Target="https://fountainofhealth.ca/sites/default/files/goal-doc-sheet-for-chart.pdf" TargetMode="External"/><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 Id="rId3" Type="http://schemas.openxmlformats.org/officeDocument/2006/relationships/hyperlink" Target="https://fountainofhealth.ca/sites/default/files/goal-doc-sheet-for-chart.pdf" TargetMode="Externa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Hi there and welcome to the Fountain of Health! </a:t>
            </a:r>
            <a:r>
              <a:rPr lang="en-US" baseline="0" dirty="0" smtClean="0"/>
              <a:t>There are many ways to join the Fountain of Health Wellness for Life movement and we are so pleased to offer clinicians the opportunity to use the Fountain of Health Tools with patients/clients. </a:t>
            </a: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This short overview will explain to you what the Fountain of Health Tools are and exactly how to use them.</a:t>
            </a:r>
          </a:p>
          <a:p>
            <a:endParaRPr lang="en-US" dirty="0"/>
          </a:p>
        </p:txBody>
      </p:sp>
      <p:sp>
        <p:nvSpPr>
          <p:cNvPr id="4" name="Slide Number Placeholder 3"/>
          <p:cNvSpPr>
            <a:spLocks noGrp="1"/>
          </p:cNvSpPr>
          <p:nvPr>
            <p:ph type="sldNum" sz="quarter" idx="10"/>
          </p:nvPr>
        </p:nvSpPr>
        <p:spPr/>
        <p:txBody>
          <a:bodyPr/>
          <a:lstStyle/>
          <a:p>
            <a:fld id="{5C384BA3-64AA-F646-9811-8C27EC4ABE60}" type="slidenum">
              <a:rPr lang="en-US" smtClean="0"/>
              <a:t>1</a:t>
            </a:fld>
            <a:endParaRPr lang="en-US"/>
          </a:p>
        </p:txBody>
      </p:sp>
    </p:spTree>
    <p:extLst>
      <p:ext uri="{BB962C8B-B14F-4D97-AF65-F5344CB8AC3E}">
        <p14:creationId xmlns:p14="http://schemas.microsoft.com/office/powerpoint/2010/main" val="37689914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Decide if you would like to use the </a:t>
            </a:r>
            <a:r>
              <a:rPr lang="en-US" dirty="0" err="1" smtClean="0"/>
              <a:t>FoH</a:t>
            </a:r>
            <a:r>
              <a:rPr lang="en-US" dirty="0" smtClean="0"/>
              <a:t> with individual patients or in a group setting.</a:t>
            </a:r>
          </a:p>
          <a:p>
            <a:r>
              <a:rPr lang="en-US" dirty="0" smtClean="0"/>
              <a:t>If it’s in the group setting please refer to the ‘How to Facilitate a </a:t>
            </a:r>
            <a:r>
              <a:rPr lang="en-US" dirty="0" err="1" smtClean="0"/>
              <a:t>FoH</a:t>
            </a:r>
            <a:r>
              <a:rPr lang="en-US" dirty="0" smtClean="0"/>
              <a:t> Workshop” toolkit.</a:t>
            </a:r>
          </a:p>
          <a:p>
            <a:r>
              <a:rPr lang="en-US" dirty="0" smtClean="0"/>
              <a:t>If you prefer to work with individual patients, refer to the next slides. </a:t>
            </a:r>
          </a:p>
          <a:p>
            <a:r>
              <a:rPr lang="en-US" dirty="0" smtClean="0"/>
              <a:t/>
            </a:r>
            <a:br>
              <a:rPr lang="en-US" dirty="0" smtClean="0"/>
            </a:br>
            <a:r>
              <a:rPr lang="en-US" dirty="0" smtClean="0"/>
              <a:t>We welcome you to try out both formats!</a:t>
            </a:r>
            <a:br>
              <a:rPr lang="en-US" dirty="0" smtClean="0"/>
            </a:br>
            <a:endParaRPr lang="en-US" dirty="0"/>
          </a:p>
        </p:txBody>
      </p:sp>
      <p:sp>
        <p:nvSpPr>
          <p:cNvPr id="4" name="Slide Number Placeholder 3"/>
          <p:cNvSpPr>
            <a:spLocks noGrp="1"/>
          </p:cNvSpPr>
          <p:nvPr>
            <p:ph type="sldNum" sz="quarter" idx="10"/>
          </p:nvPr>
        </p:nvSpPr>
        <p:spPr/>
        <p:txBody>
          <a:bodyPr/>
          <a:lstStyle/>
          <a:p>
            <a:fld id="{5C384BA3-64AA-F646-9811-8C27EC4ABE60}" type="slidenum">
              <a:rPr lang="en-US" smtClean="0"/>
              <a:t>10</a:t>
            </a:fld>
            <a:endParaRPr lang="en-US"/>
          </a:p>
        </p:txBody>
      </p:sp>
    </p:spTree>
    <p:extLst>
      <p:ext uri="{BB962C8B-B14F-4D97-AF65-F5344CB8AC3E}">
        <p14:creationId xmlns:p14="http://schemas.microsoft.com/office/powerpoint/2010/main" val="16237014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1</a:t>
            </a:r>
            <a:r>
              <a:rPr lang="en-US" sz="1200" kern="1200" baseline="30000" dirty="0" smtClean="0">
                <a:solidFill>
                  <a:schemeClr val="tx1"/>
                </a:solidFill>
                <a:effectLst/>
                <a:latin typeface="+mn-lt"/>
                <a:ea typeface="+mn-ea"/>
                <a:cs typeface="+mn-cs"/>
              </a:rPr>
              <a:t>st</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Watch the 5 minute introductory video on the </a:t>
            </a:r>
            <a:r>
              <a:rPr lang="en-US" sz="1200" u="sng" kern="1200" dirty="0" smtClean="0">
                <a:solidFill>
                  <a:schemeClr val="tx1"/>
                </a:solidFill>
                <a:effectLst/>
                <a:latin typeface="+mn-lt"/>
                <a:ea typeface="+mn-ea"/>
                <a:cs typeface="+mn-cs"/>
                <a:hlinkClick r:id="rId3"/>
              </a:rPr>
              <a:t>Clincian's Corner</a:t>
            </a:r>
            <a:r>
              <a:rPr lang="en-US" sz="1200" kern="1200" dirty="0" smtClean="0">
                <a:solidFill>
                  <a:schemeClr val="tx1"/>
                </a:solidFill>
                <a:effectLst/>
                <a:latin typeface="+mn-lt"/>
                <a:ea typeface="+mn-ea"/>
                <a:cs typeface="+mn-cs"/>
              </a:rPr>
              <a:t> page for a quick “how to” tutorial.</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2</a:t>
            </a:r>
            <a:r>
              <a:rPr lang="en-US" sz="1200" kern="1200" baseline="30000" dirty="0" smtClean="0">
                <a:solidFill>
                  <a:schemeClr val="tx1"/>
                </a:solidFill>
                <a:effectLst/>
                <a:latin typeface="+mn-lt"/>
                <a:ea typeface="+mn-ea"/>
                <a:cs typeface="+mn-cs"/>
              </a:rPr>
              <a:t>nd</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Print or order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the Healthy Living Handbook, Myths and Facts Booklet and Goal Setting Sheet to give to your clients/patients for information on the Fountain of Health.</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3</a:t>
            </a:r>
            <a:r>
              <a:rPr lang="en-US" sz="1200" kern="1200" baseline="30000" dirty="0" smtClean="0">
                <a:solidFill>
                  <a:schemeClr val="tx1"/>
                </a:solidFill>
                <a:effectLst/>
                <a:latin typeface="+mn-lt"/>
                <a:ea typeface="+mn-ea"/>
                <a:cs typeface="+mn-cs"/>
              </a:rPr>
              <a:t>rd</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 Print or order the </a:t>
            </a:r>
            <a:r>
              <a:rPr lang="en-US" sz="1200" kern="1200" dirty="0" err="1" smtClean="0">
                <a:solidFill>
                  <a:schemeClr val="tx1"/>
                </a:solidFill>
                <a:effectLst/>
                <a:latin typeface="+mn-lt"/>
                <a:ea typeface="+mn-ea"/>
                <a:cs typeface="+mn-cs"/>
              </a:rPr>
              <a:t>FoH</a:t>
            </a:r>
            <a:r>
              <a:rPr lang="en-US" sz="1200" kern="1200" dirty="0" smtClean="0">
                <a:solidFill>
                  <a:schemeClr val="tx1"/>
                </a:solidFill>
                <a:effectLst/>
                <a:latin typeface="+mn-lt"/>
                <a:ea typeface="+mn-ea"/>
                <a:cs typeface="+mn-cs"/>
              </a:rPr>
              <a:t> poster for your office.</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4</a:t>
            </a:r>
            <a:r>
              <a:rPr lang="en-US" sz="1200" kern="1200" baseline="30000" dirty="0" smtClean="0">
                <a:solidFill>
                  <a:schemeClr val="tx1"/>
                </a:solidFill>
                <a:effectLst/>
                <a:latin typeface="+mn-lt"/>
                <a:ea typeface="+mn-ea"/>
                <a:cs typeface="+mn-cs"/>
              </a:rPr>
              <a:t>th </a:t>
            </a:r>
            <a:r>
              <a:rPr lang="en-US" sz="1200" kern="1200" baseline="0" dirty="0" smtClean="0">
                <a:solidFill>
                  <a:schemeClr val="tx1"/>
                </a:solidFill>
                <a:effectLst/>
                <a:latin typeface="+mn-lt"/>
                <a:ea typeface="+mn-ea"/>
                <a:cs typeface="+mn-cs"/>
              </a:rPr>
              <a:t>Print off or order the:</a:t>
            </a:r>
            <a:br>
              <a:rPr lang="en-US" sz="1200" kern="1200" baseline="0" dirty="0" smtClean="0">
                <a:solidFill>
                  <a:schemeClr val="tx1"/>
                </a:solidFill>
                <a:effectLst/>
                <a:latin typeface="+mn-lt"/>
                <a:ea typeface="+mn-ea"/>
                <a:cs typeface="+mn-cs"/>
              </a:rPr>
            </a:br>
            <a:r>
              <a:rPr lang="en-US" sz="1200" kern="1200" baseline="0" dirty="0" smtClean="0">
                <a:solidFill>
                  <a:schemeClr val="tx1"/>
                </a:solidFill>
                <a:effectLst/>
                <a:latin typeface="+mn-lt"/>
                <a:ea typeface="+mn-ea"/>
                <a:cs typeface="+mn-cs"/>
              </a:rPr>
              <a:t> 	</a:t>
            </a:r>
            <a:r>
              <a:rPr lang="en-US" sz="1200" u="sng" kern="1200" dirty="0" smtClean="0">
                <a:solidFill>
                  <a:schemeClr val="tx1"/>
                </a:solidFill>
                <a:effectLst/>
                <a:latin typeface="+mn-lt"/>
                <a:ea typeface="+mn-ea"/>
                <a:cs typeface="+mn-cs"/>
                <a:hlinkClick r:id="rId4"/>
              </a:rPr>
              <a:t>Office Laminate</a:t>
            </a:r>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 	</a:t>
            </a:r>
            <a:r>
              <a:rPr lang="en-US" sz="1200" u="sng" kern="1200" dirty="0" smtClean="0">
                <a:solidFill>
                  <a:schemeClr val="tx1"/>
                </a:solidFill>
                <a:effectLst/>
                <a:latin typeface="+mn-lt"/>
                <a:ea typeface="+mn-ea"/>
                <a:cs typeface="+mn-cs"/>
                <a:hlinkClick r:id="rId5"/>
              </a:rPr>
              <a:t>Laminate (Clinician Side) </a:t>
            </a:r>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5</a:t>
            </a:r>
            <a:r>
              <a:rPr lang="en-US" sz="1200" kern="1200" baseline="30000" dirty="0" smtClean="0">
                <a:solidFill>
                  <a:schemeClr val="tx1"/>
                </a:solidFill>
                <a:effectLst/>
                <a:latin typeface="+mn-lt"/>
                <a:ea typeface="+mn-ea"/>
                <a:cs typeface="+mn-cs"/>
              </a:rPr>
              <a:t>th</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Print off or </a:t>
            </a:r>
            <a:r>
              <a:rPr lang="en-US" sz="1200" u="sng" kern="1200" dirty="0" smtClean="0">
                <a:solidFill>
                  <a:schemeClr val="tx1"/>
                </a:solidFill>
                <a:effectLst/>
                <a:latin typeface="+mn-lt"/>
                <a:ea typeface="+mn-ea"/>
                <a:cs typeface="+mn-cs"/>
                <a:hlinkClick r:id="rId6"/>
              </a:rPr>
              <a:t>order</a:t>
            </a:r>
            <a:r>
              <a:rPr lang="en-US" sz="1200" kern="1200" dirty="0" smtClean="0">
                <a:solidFill>
                  <a:schemeClr val="tx1"/>
                </a:solidFill>
                <a:effectLst/>
                <a:latin typeface="+mn-lt"/>
                <a:ea typeface="+mn-ea"/>
                <a:cs typeface="+mn-cs"/>
              </a:rPr>
              <a:t> the </a:t>
            </a:r>
            <a:r>
              <a:rPr lang="en-US" sz="1200" kern="1200" dirty="0" err="1" smtClean="0">
                <a:solidFill>
                  <a:schemeClr val="tx1"/>
                </a:solidFill>
                <a:effectLst/>
                <a:latin typeface="+mn-lt"/>
                <a:ea typeface="+mn-ea"/>
                <a:cs typeface="+mn-cs"/>
              </a:rPr>
              <a:t>FoH</a:t>
            </a:r>
            <a:r>
              <a:rPr lang="en-US" sz="1200" kern="1200" dirty="0" smtClean="0">
                <a:solidFill>
                  <a:schemeClr val="tx1"/>
                </a:solidFill>
                <a:effectLst/>
                <a:latin typeface="+mn-lt"/>
                <a:ea typeface="+mn-ea"/>
                <a:cs typeface="+mn-cs"/>
              </a:rPr>
              <a:t> CBT Express Health </a:t>
            </a:r>
            <a:r>
              <a:rPr lang="en-US" sz="1200" kern="1200" dirty="0" err="1" smtClean="0">
                <a:solidFill>
                  <a:schemeClr val="tx1"/>
                </a:solidFill>
                <a:effectLst/>
                <a:latin typeface="+mn-lt"/>
                <a:ea typeface="+mn-ea"/>
                <a:cs typeface="+mn-cs"/>
              </a:rPr>
              <a:t>Behaviour</a:t>
            </a:r>
            <a:r>
              <a:rPr lang="en-US" sz="1200" kern="1200" dirty="0" smtClean="0">
                <a:solidFill>
                  <a:schemeClr val="tx1"/>
                </a:solidFill>
                <a:effectLst/>
                <a:latin typeface="+mn-lt"/>
                <a:ea typeface="+mn-ea"/>
                <a:cs typeface="+mn-cs"/>
              </a:rPr>
              <a:t> Change Tools:</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 	</a:t>
            </a:r>
            <a:r>
              <a:rPr lang="en-US" sz="1200" u="sng" kern="1200" dirty="0" smtClean="0">
                <a:solidFill>
                  <a:schemeClr val="tx1"/>
                </a:solidFill>
                <a:effectLst/>
                <a:latin typeface="+mn-lt"/>
                <a:ea typeface="+mn-ea"/>
                <a:cs typeface="+mn-cs"/>
                <a:hlinkClick r:id="rId7"/>
              </a:rPr>
              <a:t>Health and Resilience Questionnaire</a:t>
            </a:r>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 	</a:t>
            </a:r>
            <a:r>
              <a:rPr lang="en-US" sz="1200" u="sng" kern="1200" dirty="0" smtClean="0">
                <a:solidFill>
                  <a:schemeClr val="tx1"/>
                </a:solidFill>
                <a:effectLst/>
                <a:latin typeface="+mn-lt"/>
                <a:ea typeface="+mn-ea"/>
                <a:cs typeface="+mn-cs"/>
                <a:hlinkClick r:id="rId8"/>
              </a:rPr>
              <a:t>Take Home Goal Sheet</a:t>
            </a:r>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 	</a:t>
            </a:r>
            <a:r>
              <a:rPr lang="en-US" sz="1200" u="sng" kern="1200" dirty="0" smtClean="0">
                <a:solidFill>
                  <a:schemeClr val="tx1"/>
                </a:solidFill>
                <a:effectLst/>
                <a:latin typeface="+mn-lt"/>
                <a:ea typeface="+mn-ea"/>
                <a:cs typeface="+mn-cs"/>
                <a:hlinkClick r:id="rId9"/>
              </a:rPr>
              <a:t>Goal Doc Sheet</a:t>
            </a:r>
            <a:r>
              <a:rPr lang="en-US" sz="1200" kern="1200" dirty="0" smtClean="0">
                <a:solidFill>
                  <a:schemeClr val="tx1"/>
                </a:solidFill>
                <a:effectLst/>
                <a:latin typeface="+mn-lt"/>
                <a:ea typeface="+mn-ea"/>
                <a:cs typeface="+mn-cs"/>
              </a:rPr>
              <a:t> 	</a:t>
            </a:r>
            <a:r>
              <a:rPr lang="en-CA" dirty="0" smtClean="0">
                <a:effectLst/>
              </a:rPr>
              <a:t> </a:t>
            </a:r>
            <a:endParaRPr lang="en-US" dirty="0"/>
          </a:p>
        </p:txBody>
      </p:sp>
      <p:sp>
        <p:nvSpPr>
          <p:cNvPr id="4" name="Slide Number Placeholder 3"/>
          <p:cNvSpPr>
            <a:spLocks noGrp="1"/>
          </p:cNvSpPr>
          <p:nvPr>
            <p:ph type="sldNum" sz="quarter" idx="10"/>
          </p:nvPr>
        </p:nvSpPr>
        <p:spPr/>
        <p:txBody>
          <a:bodyPr/>
          <a:lstStyle/>
          <a:p>
            <a:fld id="{5C384BA3-64AA-F646-9811-8C27EC4ABE60}" type="slidenum">
              <a:rPr lang="en-US" smtClean="0"/>
              <a:t>11</a:t>
            </a:fld>
            <a:endParaRPr lang="en-US"/>
          </a:p>
        </p:txBody>
      </p:sp>
    </p:spTree>
    <p:extLst>
      <p:ext uri="{BB962C8B-B14F-4D97-AF65-F5344CB8AC3E}">
        <p14:creationId xmlns:p14="http://schemas.microsoft.com/office/powerpoint/2010/main" val="27732248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1</a:t>
            </a:r>
            <a:r>
              <a:rPr lang="en-US" sz="1200" kern="1200" baseline="30000" dirty="0" smtClean="0">
                <a:solidFill>
                  <a:schemeClr val="tx1"/>
                </a:solidFill>
                <a:effectLst/>
                <a:latin typeface="+mn-lt"/>
                <a:ea typeface="+mn-ea"/>
                <a:cs typeface="+mn-cs"/>
              </a:rPr>
              <a:t>st</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Ask patient if they would like to use the</a:t>
            </a:r>
            <a:r>
              <a:rPr lang="en-US" sz="1200" kern="1200" baseline="0" dirty="0" smtClean="0">
                <a:solidFill>
                  <a:schemeClr val="tx1"/>
                </a:solidFill>
                <a:effectLst/>
                <a:latin typeface="+mn-lt"/>
                <a:ea typeface="+mn-ea"/>
                <a:cs typeface="+mn-cs"/>
              </a:rPr>
              <a:t> paper version </a:t>
            </a:r>
            <a:r>
              <a:rPr lang="en-US" sz="1200" kern="1200" dirty="0" smtClean="0">
                <a:solidFill>
                  <a:schemeClr val="tx1"/>
                </a:solidFill>
                <a:effectLst/>
                <a:latin typeface="+mn-lt"/>
                <a:ea typeface="+mn-ea"/>
                <a:cs typeface="+mn-cs"/>
              </a:rPr>
              <a:t>copy of the </a:t>
            </a:r>
            <a:r>
              <a:rPr lang="en-US" sz="1200" kern="1200" dirty="0" err="1" smtClean="0">
                <a:solidFill>
                  <a:schemeClr val="tx1"/>
                </a:solidFill>
                <a:effectLst/>
                <a:latin typeface="+mn-lt"/>
                <a:ea typeface="+mn-ea"/>
                <a:cs typeface="+mn-cs"/>
              </a:rPr>
              <a:t>FoH</a:t>
            </a:r>
            <a:r>
              <a:rPr lang="en-US" sz="1200" kern="1200" dirty="0" smtClean="0">
                <a:solidFill>
                  <a:schemeClr val="tx1"/>
                </a:solidFill>
                <a:effectLst/>
                <a:latin typeface="+mn-lt"/>
                <a:ea typeface="+mn-ea"/>
                <a:cs typeface="+mn-cs"/>
              </a:rPr>
              <a:t> tools or if they would like to use the web-based app. Express to them the benefits of using the app (interactive, help keep on track, can use as much or as little as they want).</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2</a:t>
            </a:r>
            <a:r>
              <a:rPr lang="en-US" sz="1200" kern="1200" baseline="30000" dirty="0" smtClean="0">
                <a:solidFill>
                  <a:schemeClr val="tx1"/>
                </a:solidFill>
                <a:effectLst/>
                <a:latin typeface="+mn-lt"/>
                <a:ea typeface="+mn-ea"/>
                <a:cs typeface="+mn-cs"/>
              </a:rPr>
              <a:t>nd</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Complete the </a:t>
            </a:r>
            <a:r>
              <a:rPr lang="en-US" sz="1200" u="sng" kern="1200" dirty="0" smtClean="0">
                <a:solidFill>
                  <a:schemeClr val="tx1"/>
                </a:solidFill>
                <a:effectLst/>
                <a:latin typeface="+mn-lt"/>
                <a:ea typeface="+mn-ea"/>
                <a:cs typeface="+mn-cs"/>
                <a:hlinkClick r:id="rId3"/>
              </a:rPr>
              <a:t>Health and Resilience Questionnaire</a:t>
            </a:r>
            <a:r>
              <a:rPr lang="en-US" sz="1200" kern="1200" dirty="0" smtClean="0">
                <a:solidFill>
                  <a:schemeClr val="tx1"/>
                </a:solidFill>
                <a:effectLst/>
                <a:latin typeface="+mn-lt"/>
                <a:ea typeface="+mn-ea"/>
                <a:cs typeface="+mn-cs"/>
              </a:rPr>
              <a:t> with your patient to establish a baseline, identify target areas for goal setting and to evaluate progress. Can be completed on app. </a:t>
            </a:r>
            <a:br>
              <a:rPr lang="en-US" sz="1200" kern="1200" dirty="0" smtClean="0">
                <a:solidFill>
                  <a:schemeClr val="tx1"/>
                </a:solidFill>
                <a:effectLst/>
                <a:latin typeface="+mn-lt"/>
                <a:ea typeface="+mn-ea"/>
                <a:cs typeface="+mn-cs"/>
              </a:rPr>
            </a:br>
            <a:endParaRPr lang="en-CA" sz="1200" kern="1200" dirty="0" smtClean="0">
              <a:solidFill>
                <a:schemeClr val="tx1"/>
              </a:solidFill>
              <a:effectLst/>
              <a:latin typeface="+mn-lt"/>
              <a:ea typeface="+mn-ea"/>
              <a:cs typeface="+mn-cs"/>
            </a:endParaRPr>
          </a:p>
          <a:p>
            <a:r>
              <a:rPr lang="en-US" sz="1200" kern="1200" baseline="0" dirty="0" smtClean="0">
                <a:solidFill>
                  <a:schemeClr val="tx1"/>
                </a:solidFill>
                <a:effectLst/>
                <a:latin typeface="+mn-lt"/>
                <a:ea typeface="+mn-ea"/>
                <a:cs typeface="+mn-cs"/>
              </a:rPr>
              <a:t>3</a:t>
            </a:r>
            <a:r>
              <a:rPr lang="en-US" sz="1200" kern="1200" baseline="30000" dirty="0" smtClean="0">
                <a:solidFill>
                  <a:schemeClr val="tx1"/>
                </a:solidFill>
                <a:effectLst/>
                <a:latin typeface="+mn-lt"/>
                <a:ea typeface="+mn-ea"/>
                <a:cs typeface="+mn-cs"/>
              </a:rPr>
              <a:t>rd</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Review the </a:t>
            </a:r>
            <a:r>
              <a:rPr lang="en-US" sz="1200" u="sng" kern="1200" dirty="0" smtClean="0">
                <a:solidFill>
                  <a:schemeClr val="tx1"/>
                </a:solidFill>
                <a:effectLst/>
                <a:latin typeface="+mn-lt"/>
                <a:ea typeface="+mn-ea"/>
                <a:cs typeface="+mn-cs"/>
                <a:hlinkClick r:id="rId4"/>
              </a:rPr>
              <a:t>Office Laminate</a:t>
            </a:r>
            <a:r>
              <a:rPr lang="en-US" sz="1200" kern="1200" dirty="0" smtClean="0">
                <a:solidFill>
                  <a:schemeClr val="tx1"/>
                </a:solidFill>
                <a:effectLst/>
                <a:latin typeface="+mn-lt"/>
                <a:ea typeface="+mn-ea"/>
                <a:cs typeface="+mn-cs"/>
              </a:rPr>
              <a:t> with your patient as it offers sample goals in three key health areas: physical activity, social connection and brain challenge. Office Laminate is meant to stay in office.</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Also</a:t>
            </a:r>
            <a:r>
              <a:rPr lang="en-US" sz="1200" kern="1200" baseline="0" dirty="0" smtClean="0">
                <a:solidFill>
                  <a:schemeClr val="tx1"/>
                </a:solidFill>
                <a:effectLst/>
                <a:latin typeface="+mn-lt"/>
                <a:ea typeface="+mn-ea"/>
                <a:cs typeface="+mn-cs"/>
              </a:rPr>
              <a:t> r</a:t>
            </a:r>
            <a:r>
              <a:rPr lang="en-US" sz="1200" kern="1200" dirty="0" smtClean="0">
                <a:solidFill>
                  <a:schemeClr val="tx1"/>
                </a:solidFill>
                <a:effectLst/>
                <a:latin typeface="+mn-lt"/>
                <a:ea typeface="+mn-ea"/>
                <a:cs typeface="+mn-cs"/>
              </a:rPr>
              <a:t>eview the </a:t>
            </a:r>
            <a:r>
              <a:rPr lang="en-US" sz="1200" u="sng" kern="1200" dirty="0" smtClean="0">
                <a:solidFill>
                  <a:schemeClr val="tx1"/>
                </a:solidFill>
                <a:effectLst/>
                <a:latin typeface="+mn-lt"/>
                <a:ea typeface="+mn-ea"/>
                <a:cs typeface="+mn-cs"/>
                <a:hlinkClick r:id="rId5"/>
              </a:rPr>
              <a:t>Laminate (Clinician Side) </a:t>
            </a:r>
            <a:r>
              <a:rPr lang="en-US" sz="1200" kern="1200" dirty="0" smtClean="0">
                <a:solidFill>
                  <a:schemeClr val="tx1"/>
                </a:solidFill>
                <a:effectLst/>
                <a:latin typeface="+mn-lt"/>
                <a:ea typeface="+mn-ea"/>
                <a:cs typeface="+mn-cs"/>
              </a:rPr>
              <a:t>for tips on effective goal setting for clinicians as well as references.</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4</a:t>
            </a:r>
            <a:r>
              <a:rPr lang="en-US" sz="1200" kern="1200" baseline="30000" dirty="0" smtClean="0">
                <a:solidFill>
                  <a:schemeClr val="tx1"/>
                </a:solidFill>
                <a:effectLst/>
                <a:latin typeface="+mn-lt"/>
                <a:ea typeface="+mn-ea"/>
                <a:cs typeface="+mn-cs"/>
              </a:rPr>
              <a:t>th</a:t>
            </a:r>
            <a:r>
              <a:rPr lang="en-US" sz="1200" kern="1200" dirty="0" smtClean="0">
                <a:solidFill>
                  <a:schemeClr val="tx1"/>
                </a:solidFill>
                <a:effectLst/>
                <a:latin typeface="+mn-lt"/>
                <a:ea typeface="+mn-ea"/>
                <a:cs typeface="+mn-cs"/>
              </a:rPr>
              <a:t> Use the </a:t>
            </a:r>
            <a:r>
              <a:rPr lang="en-US" sz="1200" u="sng" kern="1200" dirty="0" smtClean="0">
                <a:solidFill>
                  <a:schemeClr val="tx1"/>
                </a:solidFill>
                <a:effectLst/>
                <a:latin typeface="+mn-lt"/>
                <a:ea typeface="+mn-ea"/>
                <a:cs typeface="+mn-cs"/>
                <a:hlinkClick r:id="rId6"/>
              </a:rPr>
              <a:t>Take Home Goal Sheet</a:t>
            </a:r>
            <a:r>
              <a:rPr lang="en-US" sz="1200" kern="1200" dirty="0" smtClean="0">
                <a:solidFill>
                  <a:schemeClr val="tx1"/>
                </a:solidFill>
                <a:effectLst/>
                <a:latin typeface="+mn-lt"/>
                <a:ea typeface="+mn-ea"/>
                <a:cs typeface="+mn-cs"/>
              </a:rPr>
              <a:t> to record the patients’ goal and give it to them to take home. Can be completed on app.</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Also use the </a:t>
            </a:r>
            <a:r>
              <a:rPr lang="en-US" sz="1200" u="sng" kern="1200" dirty="0" smtClean="0">
                <a:solidFill>
                  <a:schemeClr val="tx1"/>
                </a:solidFill>
                <a:effectLst/>
                <a:latin typeface="+mn-lt"/>
                <a:ea typeface="+mn-ea"/>
                <a:cs typeface="+mn-cs"/>
                <a:hlinkClick r:id="rId7"/>
              </a:rPr>
              <a:t>Goal Doc Sheet</a:t>
            </a:r>
            <a:r>
              <a:rPr lang="en-US" sz="1200" kern="1200" dirty="0" smtClean="0">
                <a:solidFill>
                  <a:schemeClr val="tx1"/>
                </a:solidFill>
                <a:effectLst/>
                <a:latin typeface="+mn-lt"/>
                <a:ea typeface="+mn-ea"/>
                <a:cs typeface="+mn-cs"/>
              </a:rPr>
              <a:t> to record your patient’s goal. Keep for your records.</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5</a:t>
            </a:r>
            <a:r>
              <a:rPr lang="en-US" sz="1200" kern="1200" baseline="30000" dirty="0" smtClean="0">
                <a:solidFill>
                  <a:schemeClr val="tx1"/>
                </a:solidFill>
                <a:effectLst/>
                <a:latin typeface="+mn-lt"/>
                <a:ea typeface="+mn-ea"/>
                <a:cs typeface="+mn-cs"/>
              </a:rPr>
              <a:t>th</a:t>
            </a:r>
            <a:r>
              <a:rPr lang="en-US" sz="1200" kern="1200" dirty="0" smtClean="0">
                <a:solidFill>
                  <a:schemeClr val="tx1"/>
                </a:solidFill>
                <a:effectLst/>
                <a:latin typeface="+mn-lt"/>
                <a:ea typeface="+mn-ea"/>
                <a:cs typeface="+mn-cs"/>
              </a:rPr>
              <a:t> Ask your patient to schedule a follow up appointment, one month after the initial visit.</a:t>
            </a:r>
            <a:br>
              <a:rPr lang="en-US" sz="1200" kern="1200" dirty="0" smtClean="0">
                <a:solidFill>
                  <a:schemeClr val="tx1"/>
                </a:solidFill>
                <a:effectLst/>
                <a:latin typeface="+mn-lt"/>
                <a:ea typeface="+mn-ea"/>
                <a:cs typeface="+mn-cs"/>
              </a:rPr>
            </a:br>
            <a:endParaRPr lang="en-US" dirty="0"/>
          </a:p>
        </p:txBody>
      </p:sp>
      <p:sp>
        <p:nvSpPr>
          <p:cNvPr id="4" name="Slide Number Placeholder 3"/>
          <p:cNvSpPr>
            <a:spLocks noGrp="1"/>
          </p:cNvSpPr>
          <p:nvPr>
            <p:ph type="sldNum" sz="quarter" idx="10"/>
          </p:nvPr>
        </p:nvSpPr>
        <p:spPr/>
        <p:txBody>
          <a:bodyPr/>
          <a:lstStyle/>
          <a:p>
            <a:fld id="{5C384BA3-64AA-F646-9811-8C27EC4ABE60}" type="slidenum">
              <a:rPr lang="en-US" smtClean="0"/>
              <a:t>12</a:t>
            </a:fld>
            <a:endParaRPr lang="en-US"/>
          </a:p>
        </p:txBody>
      </p:sp>
    </p:spTree>
    <p:extLst>
      <p:ext uri="{BB962C8B-B14F-4D97-AF65-F5344CB8AC3E}">
        <p14:creationId xmlns:p14="http://schemas.microsoft.com/office/powerpoint/2010/main" val="10478921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1</a:t>
            </a:r>
            <a:r>
              <a:rPr lang="en-US" baseline="30000" dirty="0" smtClean="0"/>
              <a:t>st</a:t>
            </a:r>
            <a:r>
              <a:rPr lang="en-US" baseline="0" dirty="0" smtClean="0"/>
              <a:t> </a:t>
            </a:r>
            <a:r>
              <a:rPr lang="en-US" sz="1200" kern="1200" baseline="0" dirty="0" smtClean="0">
                <a:solidFill>
                  <a:schemeClr val="tx1"/>
                </a:solidFill>
                <a:effectLst/>
                <a:latin typeface="+mn-lt"/>
                <a:ea typeface="+mn-ea"/>
                <a:cs typeface="+mn-cs"/>
              </a:rPr>
              <a:t>R</a:t>
            </a:r>
            <a:r>
              <a:rPr lang="en-US" sz="1200" kern="1200" dirty="0" smtClean="0">
                <a:solidFill>
                  <a:schemeClr val="tx1"/>
                </a:solidFill>
                <a:effectLst/>
                <a:latin typeface="+mn-lt"/>
                <a:ea typeface="+mn-ea"/>
                <a:cs typeface="+mn-cs"/>
              </a:rPr>
              <a:t>etrieve patients </a:t>
            </a:r>
            <a:r>
              <a:rPr lang="en-US" sz="1200" u="sng" kern="1200" dirty="0" smtClean="0">
                <a:solidFill>
                  <a:schemeClr val="tx1"/>
                </a:solidFill>
                <a:effectLst/>
                <a:latin typeface="+mn-lt"/>
                <a:ea typeface="+mn-ea"/>
                <a:cs typeface="+mn-cs"/>
                <a:hlinkClick r:id="rId3"/>
              </a:rPr>
              <a:t>Goal Doc Sheet</a:t>
            </a:r>
            <a:r>
              <a:rPr lang="en-US" sz="1200" kern="1200" dirty="0" smtClean="0">
                <a:solidFill>
                  <a:schemeClr val="tx1"/>
                </a:solidFill>
                <a:effectLst/>
                <a:latin typeface="+mn-lt"/>
                <a:ea typeface="+mn-ea"/>
                <a:cs typeface="+mn-cs"/>
              </a:rPr>
              <a:t> from your records.</a:t>
            </a:r>
            <a:br>
              <a:rPr lang="en-US" sz="1200" kern="1200" dirty="0" smtClean="0">
                <a:solidFill>
                  <a:schemeClr val="tx1"/>
                </a:solidFill>
                <a:effectLst/>
                <a:latin typeface="+mn-lt"/>
                <a:ea typeface="+mn-ea"/>
                <a:cs typeface="+mn-cs"/>
              </a:rPr>
            </a:br>
            <a:r>
              <a:rPr lang="en-US" dirty="0" smtClean="0"/>
              <a:t>2</a:t>
            </a:r>
            <a:r>
              <a:rPr lang="en-US" baseline="30000" dirty="0" smtClean="0"/>
              <a:t>nd</a:t>
            </a:r>
            <a:r>
              <a:rPr lang="en-US" baseline="0" dirty="0" smtClean="0"/>
              <a:t> </a:t>
            </a:r>
            <a:r>
              <a:rPr lang="en-US" dirty="0" smtClean="0"/>
              <a:t> Ask how their goal went – did they achieve it? Partially</a:t>
            </a:r>
            <a:r>
              <a:rPr lang="en-US" baseline="0" dirty="0" smtClean="0"/>
              <a:t> / Fully / Not at all? </a:t>
            </a:r>
            <a:r>
              <a:rPr lang="en-US" dirty="0" smtClean="0"/>
              <a:t>Record this on the Goal Doc sheet.</a:t>
            </a:r>
            <a:br>
              <a:rPr lang="en-US" dirty="0" smtClean="0"/>
            </a:br>
            <a:r>
              <a:rPr lang="en-US" dirty="0" smtClean="0"/>
              <a:t>3</a:t>
            </a:r>
            <a:r>
              <a:rPr lang="en-US" baseline="30000" dirty="0" smtClean="0"/>
              <a:t>rd </a:t>
            </a:r>
            <a:r>
              <a:rPr lang="en-US" dirty="0" smtClean="0"/>
              <a:t>Repeat the Health and Resilience Questionnaire</a:t>
            </a:r>
            <a:r>
              <a:rPr lang="en-US" baseline="0" dirty="0" smtClean="0"/>
              <a:t> (compare pre and post scores)</a:t>
            </a:r>
            <a:r>
              <a:rPr lang="en-US" dirty="0" smtClean="0"/>
              <a:t/>
            </a:r>
            <a:br>
              <a:rPr lang="en-US" dirty="0" smtClean="0"/>
            </a:br>
            <a:r>
              <a:rPr lang="en-US" dirty="0" smtClean="0"/>
              <a:t>4</a:t>
            </a:r>
            <a:r>
              <a:rPr lang="en-US" baseline="30000" dirty="0" smtClean="0"/>
              <a:t>th</a:t>
            </a:r>
            <a:r>
              <a:rPr lang="en-US" dirty="0" smtClean="0"/>
              <a:t> Repeat the process</a:t>
            </a:r>
            <a:r>
              <a:rPr lang="en-US" baseline="0" dirty="0" smtClean="0"/>
              <a:t> again - </a:t>
            </a:r>
            <a:r>
              <a:rPr lang="en-US" dirty="0" smtClean="0"/>
              <a:t>If they achieved their goal, invite them to set another goal – perhaps one that builds on their previous goal or perhaps in a different area!</a:t>
            </a:r>
            <a:br>
              <a:rPr lang="en-US" dirty="0" smtClean="0"/>
            </a:br>
            <a:r>
              <a:rPr lang="en-US" dirty="0" smtClean="0"/>
              <a:t>If they were unable to achieve their goal, invite them to try again! Determine what stopped them from achieving their goal and reset. Remind them that </a:t>
            </a:r>
            <a:r>
              <a:rPr lang="en-US" dirty="0" err="1" smtClean="0"/>
              <a:t>behaviour</a:t>
            </a:r>
            <a:r>
              <a:rPr lang="en-US" dirty="0" smtClean="0"/>
              <a:t> change is hard and that the smaller the goal, the better!</a:t>
            </a:r>
          </a:p>
          <a:p>
            <a:endParaRPr lang="en-US" dirty="0"/>
          </a:p>
        </p:txBody>
      </p:sp>
      <p:sp>
        <p:nvSpPr>
          <p:cNvPr id="4" name="Slide Number Placeholder 3"/>
          <p:cNvSpPr>
            <a:spLocks noGrp="1"/>
          </p:cNvSpPr>
          <p:nvPr>
            <p:ph type="sldNum" sz="quarter" idx="10"/>
          </p:nvPr>
        </p:nvSpPr>
        <p:spPr/>
        <p:txBody>
          <a:bodyPr/>
          <a:lstStyle/>
          <a:p>
            <a:fld id="{5C384BA3-64AA-F646-9811-8C27EC4ABE60}" type="slidenum">
              <a:rPr lang="en-US" smtClean="0"/>
              <a:t>13</a:t>
            </a:fld>
            <a:endParaRPr lang="en-US"/>
          </a:p>
        </p:txBody>
      </p:sp>
    </p:spTree>
    <p:extLst>
      <p:ext uri="{BB962C8B-B14F-4D97-AF65-F5344CB8AC3E}">
        <p14:creationId xmlns:p14="http://schemas.microsoft.com/office/powerpoint/2010/main" val="12123743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No, upon registration we will have all the information we need! </a:t>
            </a:r>
            <a:br>
              <a:rPr lang="en-US" dirty="0" smtClean="0"/>
            </a:br>
            <a:r>
              <a:rPr lang="en-US" dirty="0" smtClean="0"/>
              <a:t/>
            </a:r>
            <a:br>
              <a:rPr lang="en-US" dirty="0" smtClean="0"/>
            </a:br>
            <a:r>
              <a:rPr lang="en-US" dirty="0" smtClean="0"/>
              <a:t>However we warmly welcome any feedback, and</a:t>
            </a:r>
            <a:r>
              <a:rPr lang="en-US" baseline="0" dirty="0" smtClean="0"/>
              <a:t> can be reached at info@fountainofhealth.ca</a:t>
            </a:r>
            <a:br>
              <a:rPr lang="en-US" baseline="0" dirty="0" smtClean="0"/>
            </a:br>
            <a:r>
              <a:rPr lang="en-US" baseline="0" dirty="0" smtClean="0"/>
              <a:t/>
            </a:r>
            <a:br>
              <a:rPr lang="en-US" baseline="0" dirty="0" smtClean="0"/>
            </a:br>
            <a:r>
              <a:rPr lang="en-US" baseline="0" dirty="0" smtClean="0"/>
              <a:t>All materials are downloadable through the website, however if you prefer to</a:t>
            </a:r>
            <a:r>
              <a:rPr lang="en-US" dirty="0" smtClean="0"/>
              <a:t> order materials please contact info@fountainofhealth.ca</a:t>
            </a:r>
            <a:br>
              <a:rPr lang="en-US" dirty="0" smtClean="0"/>
            </a:b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5C384BA3-64AA-F646-9811-8C27EC4ABE60}" type="slidenum">
              <a:rPr lang="en-US" smtClean="0"/>
              <a:t>14</a:t>
            </a:fld>
            <a:endParaRPr lang="en-US"/>
          </a:p>
        </p:txBody>
      </p:sp>
    </p:spTree>
    <p:extLst>
      <p:ext uri="{BB962C8B-B14F-4D97-AF65-F5344CB8AC3E}">
        <p14:creationId xmlns:p14="http://schemas.microsoft.com/office/powerpoint/2010/main" val="21614112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Best</a:t>
            </a:r>
            <a:r>
              <a:rPr lang="en-US" baseline="0" dirty="0" smtClean="0"/>
              <a:t> wishes for your own </a:t>
            </a:r>
            <a:r>
              <a:rPr lang="en-US" baseline="0" smtClean="0"/>
              <a:t>well-being and</a:t>
            </a:r>
            <a:r>
              <a:rPr lang="en-US" smtClean="0"/>
              <a:t> </a:t>
            </a:r>
            <a:r>
              <a:rPr lang="en-US" dirty="0" smtClean="0"/>
              <a:t>in using the</a:t>
            </a:r>
            <a:r>
              <a:rPr lang="en-US" baseline="0" dirty="0" smtClean="0"/>
              <a:t> Fountain of </a:t>
            </a:r>
            <a:r>
              <a:rPr lang="en-US" baseline="0" smtClean="0"/>
              <a:t>Health tools! </a:t>
            </a:r>
            <a:r>
              <a:rPr lang="en-US" baseline="0" dirty="0" smtClean="0"/>
              <a:t>If you have any additional questions, please feel free to contact us at </a:t>
            </a:r>
            <a:r>
              <a:rPr lang="en-US" baseline="0" dirty="0" err="1" smtClean="0"/>
              <a:t>info@fountainofhealth.ca</a:t>
            </a:r>
            <a:r>
              <a:rPr lang="en-US" baseline="0" dirty="0" smtClean="0"/>
              <a:t> </a:t>
            </a:r>
            <a:endParaRPr lang="en-US" dirty="0" smtClean="0"/>
          </a:p>
          <a:p>
            <a:endParaRPr lang="en-US" dirty="0"/>
          </a:p>
        </p:txBody>
      </p:sp>
      <p:sp>
        <p:nvSpPr>
          <p:cNvPr id="4" name="Slide Number Placeholder 3"/>
          <p:cNvSpPr>
            <a:spLocks noGrp="1"/>
          </p:cNvSpPr>
          <p:nvPr>
            <p:ph type="sldNum" sz="quarter" idx="10"/>
          </p:nvPr>
        </p:nvSpPr>
        <p:spPr/>
        <p:txBody>
          <a:bodyPr/>
          <a:lstStyle/>
          <a:p>
            <a:fld id="{5C384BA3-64AA-F646-9811-8C27EC4ABE60}" type="slidenum">
              <a:rPr lang="en-US" smtClean="0"/>
              <a:t>15</a:t>
            </a:fld>
            <a:endParaRPr lang="en-US"/>
          </a:p>
        </p:txBody>
      </p:sp>
    </p:spTree>
    <p:extLst>
      <p:ext uri="{BB962C8B-B14F-4D97-AF65-F5344CB8AC3E}">
        <p14:creationId xmlns:p14="http://schemas.microsoft.com/office/powerpoint/2010/main" val="14629333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Before we begin, we would like to thank you for your interest in</a:t>
            </a:r>
            <a:r>
              <a:rPr lang="en-US" baseline="0" dirty="0" smtClean="0"/>
              <a:t> improving the health of others. By using the Fountain of Health tools with your patients or clients, you are joining a growing national community of practice. By introducing your patients them to our health </a:t>
            </a:r>
            <a:r>
              <a:rPr lang="en-US" baseline="0" dirty="0" err="1" smtClean="0"/>
              <a:t>behaviour</a:t>
            </a:r>
            <a:r>
              <a:rPr lang="en-US" baseline="0" dirty="0" smtClean="0"/>
              <a:t> change tools, you are helping them on their journey to a healthier and happier life and improving their health outcomes!</a:t>
            </a:r>
            <a:endParaRPr lang="en-US" dirty="0" smtClean="0"/>
          </a:p>
          <a:p>
            <a:endParaRPr lang="en-US" dirty="0"/>
          </a:p>
        </p:txBody>
      </p:sp>
      <p:sp>
        <p:nvSpPr>
          <p:cNvPr id="4" name="Slide Number Placeholder 3"/>
          <p:cNvSpPr>
            <a:spLocks noGrp="1"/>
          </p:cNvSpPr>
          <p:nvPr>
            <p:ph type="sldNum" sz="quarter" idx="10"/>
          </p:nvPr>
        </p:nvSpPr>
        <p:spPr/>
        <p:txBody>
          <a:bodyPr/>
          <a:lstStyle/>
          <a:p>
            <a:fld id="{5C384BA3-64AA-F646-9811-8C27EC4ABE60}" type="slidenum">
              <a:rPr lang="en-US" smtClean="0"/>
              <a:t>2</a:t>
            </a:fld>
            <a:endParaRPr lang="en-US"/>
          </a:p>
        </p:txBody>
      </p:sp>
    </p:spTree>
    <p:extLst>
      <p:ext uri="{BB962C8B-B14F-4D97-AF65-F5344CB8AC3E}">
        <p14:creationId xmlns:p14="http://schemas.microsoft.com/office/powerpoint/2010/main" val="14715147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Behaviour</a:t>
            </a:r>
            <a:r>
              <a:rPr lang="en-US" dirty="0" smtClean="0"/>
              <a:t> change theory, which is based in cognitive </a:t>
            </a:r>
            <a:r>
              <a:rPr lang="en-US" dirty="0" err="1" smtClean="0"/>
              <a:t>behavioural</a:t>
            </a:r>
            <a:r>
              <a:rPr lang="en-US" dirty="0" smtClean="0"/>
              <a:t> therapy, is well understood and</a:t>
            </a:r>
            <a:r>
              <a:rPr lang="en-US" baseline="0" dirty="0" smtClean="0"/>
              <a:t> it works. The problem is access. Right now, these evidence-based approaches are mostly used to help patients with the most severe cases and with end stage disease in tertiary care centers. The </a:t>
            </a:r>
            <a:r>
              <a:rPr lang="en-US" baseline="0" dirty="0" err="1" smtClean="0"/>
              <a:t>FoH</a:t>
            </a:r>
            <a:r>
              <a:rPr lang="en-US" baseline="0" dirty="0" smtClean="0"/>
              <a:t> aims to make these approaches widely available to all clinicians to use with any patient for health promotion and disease prevention.</a:t>
            </a:r>
            <a:endParaRPr lang="en-US" dirty="0"/>
          </a:p>
        </p:txBody>
      </p:sp>
      <p:sp>
        <p:nvSpPr>
          <p:cNvPr id="4" name="Slide Number Placeholder 3"/>
          <p:cNvSpPr>
            <a:spLocks noGrp="1"/>
          </p:cNvSpPr>
          <p:nvPr>
            <p:ph type="sldNum" sz="quarter" idx="10"/>
          </p:nvPr>
        </p:nvSpPr>
        <p:spPr/>
        <p:txBody>
          <a:bodyPr/>
          <a:lstStyle/>
          <a:p>
            <a:fld id="{5C384BA3-64AA-F646-9811-8C27EC4ABE60}" type="slidenum">
              <a:rPr lang="en-US" smtClean="0"/>
              <a:t>3</a:t>
            </a:fld>
            <a:endParaRPr lang="en-US"/>
          </a:p>
        </p:txBody>
      </p:sp>
    </p:spTree>
    <p:extLst>
      <p:ext uri="{BB962C8B-B14F-4D97-AF65-F5344CB8AC3E}">
        <p14:creationId xmlns:p14="http://schemas.microsoft.com/office/powerpoint/2010/main" val="1157646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Who can use the </a:t>
            </a:r>
            <a:r>
              <a:rPr lang="en-US" sz="1200" kern="1200" dirty="0" err="1" smtClean="0">
                <a:solidFill>
                  <a:schemeClr val="tx1"/>
                </a:solidFill>
                <a:effectLst/>
                <a:latin typeface="+mn-lt"/>
                <a:ea typeface="+mn-ea"/>
                <a:cs typeface="+mn-cs"/>
              </a:rPr>
              <a:t>FoH</a:t>
            </a:r>
            <a:r>
              <a:rPr lang="en-US" sz="1200" kern="1200" dirty="0" smtClean="0">
                <a:solidFill>
                  <a:schemeClr val="tx1"/>
                </a:solidFill>
                <a:effectLst/>
                <a:latin typeface="+mn-lt"/>
                <a:ea typeface="+mn-ea"/>
                <a:cs typeface="+mn-cs"/>
              </a:rPr>
              <a:t> tools?</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 Any healthcare provider, community agency or volunteer can use the </a:t>
            </a:r>
            <a:r>
              <a:rPr lang="en-US" sz="1200" kern="1200" dirty="0" err="1" smtClean="0">
                <a:solidFill>
                  <a:schemeClr val="tx1"/>
                </a:solidFill>
                <a:effectLst/>
                <a:latin typeface="+mn-lt"/>
                <a:ea typeface="+mn-ea"/>
                <a:cs typeface="+mn-cs"/>
              </a:rPr>
              <a:t>FoH</a:t>
            </a:r>
            <a:r>
              <a:rPr lang="en-US" sz="1200" kern="1200" dirty="0" smtClean="0">
                <a:solidFill>
                  <a:schemeClr val="tx1"/>
                </a:solidFill>
                <a:effectLst/>
                <a:latin typeface="+mn-lt"/>
                <a:ea typeface="+mn-ea"/>
                <a:cs typeface="+mn-cs"/>
              </a:rPr>
              <a:t> tools.</a:t>
            </a:r>
            <a:r>
              <a:rPr lang="en-US" sz="1200" kern="1200" baseline="0" dirty="0" smtClean="0">
                <a:solidFill>
                  <a:schemeClr val="tx1"/>
                </a:solidFill>
                <a:effectLst/>
                <a:latin typeface="+mn-lt"/>
                <a:ea typeface="+mn-ea"/>
                <a:cs typeface="+mn-cs"/>
              </a:rPr>
              <a:t> With individual clients or in a group setting.</a:t>
            </a:r>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Who are the </a:t>
            </a:r>
            <a:r>
              <a:rPr lang="en-US" sz="1200" kern="1200" dirty="0" err="1" smtClean="0">
                <a:solidFill>
                  <a:schemeClr val="tx1"/>
                </a:solidFill>
                <a:effectLst/>
                <a:latin typeface="+mn-lt"/>
                <a:ea typeface="+mn-ea"/>
                <a:cs typeface="+mn-cs"/>
              </a:rPr>
              <a:t>FoH</a:t>
            </a:r>
            <a:r>
              <a:rPr lang="en-US" sz="1200" kern="1200" dirty="0" smtClean="0">
                <a:solidFill>
                  <a:schemeClr val="tx1"/>
                </a:solidFill>
                <a:effectLst/>
                <a:latin typeface="+mn-lt"/>
                <a:ea typeface="+mn-ea"/>
                <a:cs typeface="+mn-cs"/>
              </a:rPr>
              <a:t> tools for?</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 The </a:t>
            </a:r>
            <a:r>
              <a:rPr lang="en-US" sz="1200" kern="1200" dirty="0" err="1" smtClean="0">
                <a:solidFill>
                  <a:schemeClr val="tx1"/>
                </a:solidFill>
                <a:effectLst/>
                <a:latin typeface="+mn-lt"/>
                <a:ea typeface="+mn-ea"/>
                <a:cs typeface="+mn-cs"/>
              </a:rPr>
              <a:t>FoH</a:t>
            </a:r>
            <a:r>
              <a:rPr lang="en-US" sz="1200" kern="1200" dirty="0" smtClean="0">
                <a:solidFill>
                  <a:schemeClr val="tx1"/>
                </a:solidFill>
                <a:effectLst/>
                <a:latin typeface="+mn-lt"/>
                <a:ea typeface="+mn-ea"/>
                <a:cs typeface="+mn-cs"/>
              </a:rPr>
              <a:t> tools are meant for anyone and everyone! This includes individual patients, patients in groups, any adult client/patient, your colleagues, your family, yourself. </a:t>
            </a:r>
            <a:endParaRPr lang="en-US" dirty="0"/>
          </a:p>
        </p:txBody>
      </p:sp>
      <p:sp>
        <p:nvSpPr>
          <p:cNvPr id="4" name="Slide Number Placeholder 3"/>
          <p:cNvSpPr>
            <a:spLocks noGrp="1"/>
          </p:cNvSpPr>
          <p:nvPr>
            <p:ph type="sldNum" sz="quarter" idx="10"/>
          </p:nvPr>
        </p:nvSpPr>
        <p:spPr/>
        <p:txBody>
          <a:bodyPr/>
          <a:lstStyle/>
          <a:p>
            <a:fld id="{5C384BA3-64AA-F646-9811-8C27EC4ABE60}" type="slidenum">
              <a:rPr lang="en-US" smtClean="0"/>
              <a:t>4</a:t>
            </a:fld>
            <a:endParaRPr lang="en-US"/>
          </a:p>
        </p:txBody>
      </p:sp>
    </p:spTree>
    <p:extLst>
      <p:ext uri="{BB962C8B-B14F-4D97-AF65-F5344CB8AC3E}">
        <p14:creationId xmlns:p14="http://schemas.microsoft.com/office/powerpoint/2010/main" val="22281301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000" dirty="0" smtClean="0"/>
              <a:t>These tools are not an “add on”: we all do this work already! As </a:t>
            </a:r>
            <a:r>
              <a:rPr lang="en-US" sz="2000" dirty="0" smtClean="0"/>
              <a:t>clinicians</a:t>
            </a:r>
            <a:r>
              <a:rPr lang="en-US" sz="2000" dirty="0" smtClean="0"/>
              <a:t>, we already invite </a:t>
            </a:r>
            <a:r>
              <a:rPr lang="en-US" sz="2000" dirty="0" err="1" smtClean="0"/>
              <a:t>behaviour</a:t>
            </a:r>
            <a:r>
              <a:rPr lang="en-US" sz="2000" dirty="0" smtClean="0"/>
              <a:t> change every day. We:</a:t>
            </a:r>
            <a:br>
              <a:rPr lang="en-US" sz="2000" dirty="0" smtClean="0"/>
            </a:br>
            <a:r>
              <a:rPr lang="en-US" sz="1800" dirty="0" smtClean="0"/>
              <a:t>Discuss patient’s lifestyle, physical activity, </a:t>
            </a:r>
            <a:r>
              <a:rPr lang="en-US" sz="1800" b="1" dirty="0" smtClean="0"/>
              <a:t>social </a:t>
            </a:r>
            <a:r>
              <a:rPr lang="en-US" sz="1800" dirty="0" smtClean="0"/>
              <a:t>supports.</a:t>
            </a:r>
            <a:endParaRPr lang="en-US" sz="1800" i="1" dirty="0" smtClean="0"/>
          </a:p>
          <a:p>
            <a:r>
              <a:rPr lang="en-US" sz="1800" dirty="0" smtClean="0"/>
              <a:t>Review community </a:t>
            </a:r>
            <a:r>
              <a:rPr lang="en-US" sz="1800" b="1" dirty="0" smtClean="0"/>
              <a:t>activities</a:t>
            </a:r>
            <a:r>
              <a:rPr lang="en-US" sz="1800" dirty="0" smtClean="0"/>
              <a:t> &amp; resources.</a:t>
            </a:r>
          </a:p>
          <a:p>
            <a:r>
              <a:rPr lang="en-US" sz="1800" dirty="0" smtClean="0"/>
              <a:t>Offer reading for </a:t>
            </a:r>
            <a:r>
              <a:rPr lang="en-US" sz="1800" b="1" dirty="0" smtClean="0"/>
              <a:t>new learning</a:t>
            </a:r>
            <a:r>
              <a:rPr lang="en-US" sz="1800" dirty="0" smtClean="0"/>
              <a:t>.</a:t>
            </a:r>
            <a:br>
              <a:rPr lang="en-US" sz="1800" dirty="0" smtClean="0"/>
            </a:br>
            <a:r>
              <a:rPr lang="en-US" sz="1800" i="1" dirty="0" smtClean="0"/>
              <a:t>… But most of us lack a </a:t>
            </a:r>
            <a:r>
              <a:rPr lang="en-US" sz="1800" b="1" i="1" dirty="0" smtClean="0"/>
              <a:t>systematic approach</a:t>
            </a:r>
            <a:r>
              <a:rPr lang="en-US" sz="1800" i="1" dirty="0" smtClean="0"/>
              <a:t>. </a:t>
            </a:r>
            <a:endParaRPr lang="en-US" dirty="0"/>
          </a:p>
        </p:txBody>
      </p:sp>
      <p:sp>
        <p:nvSpPr>
          <p:cNvPr id="4" name="Slide Number Placeholder 3"/>
          <p:cNvSpPr>
            <a:spLocks noGrp="1"/>
          </p:cNvSpPr>
          <p:nvPr>
            <p:ph type="sldNum" sz="quarter" idx="10"/>
          </p:nvPr>
        </p:nvSpPr>
        <p:spPr/>
        <p:txBody>
          <a:bodyPr/>
          <a:lstStyle/>
          <a:p>
            <a:fld id="{5C384BA3-64AA-F646-9811-8C27EC4ABE60}" type="slidenum">
              <a:rPr lang="en-US" smtClean="0"/>
              <a:t>5</a:t>
            </a:fld>
            <a:endParaRPr lang="en-US"/>
          </a:p>
        </p:txBody>
      </p:sp>
    </p:spTree>
    <p:extLst>
      <p:ext uri="{BB962C8B-B14F-4D97-AF65-F5344CB8AC3E}">
        <p14:creationId xmlns:p14="http://schemas.microsoft.com/office/powerpoint/2010/main" val="21459811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Materials to use with individual patients or clients can be used in</a:t>
            </a:r>
            <a:r>
              <a:rPr lang="en-US" baseline="0" dirty="0" smtClean="0"/>
              <a:t> </a:t>
            </a:r>
            <a:r>
              <a:rPr lang="en-US" dirty="0" smtClean="0"/>
              <a:t>2 x 10 minute visits</a:t>
            </a:r>
            <a:r>
              <a:rPr lang="en-US" baseline="0" dirty="0" smtClean="0"/>
              <a:t> and include; </a:t>
            </a:r>
            <a:r>
              <a:rPr lang="en-US" dirty="0" smtClean="0"/>
              <a:t>baseline measures, SMART goal setting and follow up post measures. You can either use our paper-based materials and/or invite the patients to register for the App.</a:t>
            </a:r>
          </a:p>
          <a:p>
            <a:r>
              <a:rPr lang="en-US" dirty="0" smtClean="0"/>
              <a:t>Materials to use in a group setting in</a:t>
            </a:r>
            <a:r>
              <a:rPr lang="en-US" baseline="0" dirty="0" smtClean="0"/>
              <a:t> a </a:t>
            </a:r>
            <a:r>
              <a:rPr lang="en-US" dirty="0" smtClean="0"/>
              <a:t>4 week workshop series include</a:t>
            </a:r>
            <a:r>
              <a:rPr lang="en-US" baseline="0" dirty="0" smtClean="0"/>
              <a:t>;</a:t>
            </a:r>
            <a:r>
              <a:rPr lang="en-US" dirty="0" smtClean="0"/>
              <a:t> power points with speakers  </a:t>
            </a:r>
            <a:br>
              <a:rPr lang="en-US" dirty="0" smtClean="0"/>
            </a:br>
            <a:r>
              <a:rPr lang="en-US" dirty="0" smtClean="0"/>
              <a:t>notes, a facilitator guide, baseline measures, SMART goal setting and follow up post measures.</a:t>
            </a:r>
          </a:p>
          <a:p>
            <a:endParaRPr lang="en-US" dirty="0"/>
          </a:p>
        </p:txBody>
      </p:sp>
      <p:sp>
        <p:nvSpPr>
          <p:cNvPr id="4" name="Slide Number Placeholder 3"/>
          <p:cNvSpPr>
            <a:spLocks noGrp="1"/>
          </p:cNvSpPr>
          <p:nvPr>
            <p:ph type="sldNum" sz="quarter" idx="10"/>
          </p:nvPr>
        </p:nvSpPr>
        <p:spPr/>
        <p:txBody>
          <a:bodyPr/>
          <a:lstStyle/>
          <a:p>
            <a:fld id="{5C384BA3-64AA-F646-9811-8C27EC4ABE60}" type="slidenum">
              <a:rPr lang="en-US" smtClean="0"/>
              <a:t>6</a:t>
            </a:fld>
            <a:endParaRPr lang="en-US"/>
          </a:p>
        </p:txBody>
      </p:sp>
    </p:spTree>
    <p:extLst>
      <p:ext uri="{BB962C8B-B14F-4D97-AF65-F5344CB8AC3E}">
        <p14:creationId xmlns:p14="http://schemas.microsoft.com/office/powerpoint/2010/main" val="4670923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lvl="1" indent="0" algn="l" defTabSz="457200" rtl="0" eaLnBrk="1" fontAlgn="auto" latinLnBrk="0" hangingPunct="1">
              <a:lnSpc>
                <a:spcPct val="100000"/>
              </a:lnSpc>
              <a:spcBef>
                <a:spcPts val="0"/>
              </a:spcBef>
              <a:spcAft>
                <a:spcPts val="0"/>
              </a:spcAft>
              <a:buClrTx/>
              <a:buSzTx/>
              <a:buFont typeface="Arial" charset="0"/>
              <a:buNone/>
              <a:tabLst/>
              <a:defRPr/>
            </a:pPr>
            <a:r>
              <a:rPr lang="en-US" sz="2800" b="0" baseline="0" dirty="0" smtClean="0"/>
              <a:t>Before we go on to explain HOW to use these tools, let’s review what a S.M.A.R.T. goal is. A S.M.A.R.T. goal is </a:t>
            </a:r>
            <a:r>
              <a:rPr lang="en-CA" sz="1200" b="0" kern="1200" dirty="0" smtClean="0">
                <a:solidFill>
                  <a:schemeClr val="tx1"/>
                </a:solidFill>
                <a:effectLst/>
                <a:latin typeface="+mn-lt"/>
                <a:ea typeface="+mn-ea"/>
                <a:cs typeface="+mn-cs"/>
              </a:rPr>
              <a:t>Specific, Measurable,</a:t>
            </a:r>
            <a:r>
              <a:rPr lang="en-CA" sz="1200" b="0" kern="1200" baseline="0" dirty="0" smtClean="0">
                <a:solidFill>
                  <a:schemeClr val="tx1"/>
                </a:solidFill>
                <a:effectLst/>
                <a:latin typeface="+mn-lt"/>
                <a:ea typeface="+mn-ea"/>
                <a:cs typeface="+mn-cs"/>
              </a:rPr>
              <a:t> </a:t>
            </a:r>
            <a:r>
              <a:rPr lang="en-CA" sz="1200" b="0" kern="1200" dirty="0" smtClean="0">
                <a:solidFill>
                  <a:schemeClr val="tx1"/>
                </a:solidFill>
                <a:effectLst/>
                <a:latin typeface="+mn-lt"/>
                <a:ea typeface="+mn-ea"/>
                <a:cs typeface="+mn-cs"/>
              </a:rPr>
              <a:t>Action-Oriented,</a:t>
            </a:r>
            <a:r>
              <a:rPr lang="en-CA" sz="1200" b="0" kern="1200" baseline="0" dirty="0" smtClean="0">
                <a:solidFill>
                  <a:schemeClr val="tx1"/>
                </a:solidFill>
                <a:effectLst/>
                <a:latin typeface="+mn-lt"/>
                <a:ea typeface="+mn-ea"/>
                <a:cs typeface="+mn-cs"/>
              </a:rPr>
              <a:t> </a:t>
            </a:r>
            <a:r>
              <a:rPr lang="en-CA" sz="1200" b="0" kern="1200" dirty="0" smtClean="0">
                <a:solidFill>
                  <a:schemeClr val="tx1"/>
                </a:solidFill>
                <a:effectLst/>
                <a:latin typeface="+mn-lt"/>
                <a:ea typeface="+mn-ea"/>
                <a:cs typeface="+mn-cs"/>
              </a:rPr>
              <a:t>Realistic </a:t>
            </a:r>
            <a:r>
              <a:rPr lang="en-CA" sz="1200" b="0" kern="1200" baseline="0" dirty="0" smtClean="0">
                <a:solidFill>
                  <a:schemeClr val="tx1"/>
                </a:solidFill>
                <a:effectLst/>
                <a:latin typeface="+mn-lt"/>
                <a:ea typeface="+mn-ea"/>
                <a:cs typeface="+mn-cs"/>
              </a:rPr>
              <a:t>and </a:t>
            </a:r>
            <a:r>
              <a:rPr lang="en-CA" sz="1200" b="0" kern="1200" dirty="0" smtClean="0">
                <a:solidFill>
                  <a:schemeClr val="tx1"/>
                </a:solidFill>
                <a:effectLst/>
                <a:latin typeface="+mn-lt"/>
                <a:ea typeface="+mn-ea"/>
                <a:cs typeface="+mn-cs"/>
              </a:rPr>
              <a:t>Time-Limited.</a:t>
            </a:r>
            <a:br>
              <a:rPr lang="en-CA" sz="1200" b="0" kern="1200" dirty="0" smtClean="0">
                <a:solidFill>
                  <a:schemeClr val="tx1"/>
                </a:solidFill>
                <a:effectLst/>
                <a:latin typeface="+mn-lt"/>
                <a:ea typeface="+mn-ea"/>
                <a:cs typeface="+mn-cs"/>
              </a:rPr>
            </a:br>
            <a:r>
              <a:rPr lang="en-CA" sz="1200" b="0" kern="1200" dirty="0" smtClean="0">
                <a:solidFill>
                  <a:schemeClr val="tx1"/>
                </a:solidFill>
                <a:effectLst/>
                <a:latin typeface="+mn-lt"/>
                <a:ea typeface="+mn-ea"/>
                <a:cs typeface="+mn-cs"/>
              </a:rPr>
              <a:t/>
            </a:r>
            <a:br>
              <a:rPr lang="en-CA" sz="1200" b="0" kern="1200" dirty="0" smtClean="0">
                <a:solidFill>
                  <a:schemeClr val="tx1"/>
                </a:solidFill>
                <a:effectLst/>
                <a:latin typeface="+mn-lt"/>
                <a:ea typeface="+mn-ea"/>
                <a:cs typeface="+mn-cs"/>
              </a:rPr>
            </a:br>
            <a:r>
              <a:rPr lang="en-CA" sz="1200" b="0" kern="1200" dirty="0" smtClean="0">
                <a:solidFill>
                  <a:schemeClr val="tx1"/>
                </a:solidFill>
                <a:effectLst/>
                <a:latin typeface="+mn-lt"/>
                <a:ea typeface="+mn-ea"/>
                <a:cs typeface="+mn-cs"/>
              </a:rPr>
              <a:t>Helping clients</a:t>
            </a:r>
            <a:r>
              <a:rPr lang="en-CA" sz="1200" b="0" kern="1200" baseline="0" dirty="0" smtClean="0">
                <a:solidFill>
                  <a:schemeClr val="tx1"/>
                </a:solidFill>
                <a:effectLst/>
                <a:latin typeface="+mn-lt"/>
                <a:ea typeface="+mn-ea"/>
                <a:cs typeface="+mn-cs"/>
              </a:rPr>
              <a:t> or </a:t>
            </a:r>
            <a:r>
              <a:rPr lang="en-CA" sz="1200" b="0" kern="1200" dirty="0" smtClean="0">
                <a:solidFill>
                  <a:schemeClr val="tx1"/>
                </a:solidFill>
                <a:effectLst/>
                <a:latin typeface="+mn-lt"/>
                <a:ea typeface="+mn-ea"/>
                <a:cs typeface="+mn-cs"/>
              </a:rPr>
              <a:t>patients to set a “SMART” goal and follow through is a key to behavioural change. Use the </a:t>
            </a:r>
            <a:r>
              <a:rPr lang="en-CA" sz="1200" b="0" kern="1200" dirty="0" err="1" smtClean="0">
                <a:solidFill>
                  <a:schemeClr val="tx1"/>
                </a:solidFill>
                <a:effectLst/>
                <a:latin typeface="+mn-lt"/>
                <a:ea typeface="+mn-ea"/>
                <a:cs typeface="+mn-cs"/>
              </a:rPr>
              <a:t>FoH</a:t>
            </a:r>
            <a:r>
              <a:rPr lang="en-CA" sz="1200" b="0" kern="1200" dirty="0" smtClean="0">
                <a:solidFill>
                  <a:schemeClr val="tx1"/>
                </a:solidFill>
                <a:effectLst/>
                <a:latin typeface="+mn-lt"/>
                <a:ea typeface="+mn-ea"/>
                <a:cs typeface="+mn-cs"/>
              </a:rPr>
              <a:t> tools to set a SMART goal in one of the 5 </a:t>
            </a:r>
            <a:r>
              <a:rPr lang="en-CA" sz="1200" b="0" kern="1200" dirty="0" err="1" smtClean="0">
                <a:solidFill>
                  <a:schemeClr val="tx1"/>
                </a:solidFill>
                <a:effectLst/>
                <a:latin typeface="+mn-lt"/>
                <a:ea typeface="+mn-ea"/>
                <a:cs typeface="+mn-cs"/>
              </a:rPr>
              <a:t>FoH</a:t>
            </a:r>
            <a:r>
              <a:rPr lang="en-CA" sz="1200" b="0" kern="1200" baseline="0" dirty="0" smtClean="0">
                <a:solidFill>
                  <a:schemeClr val="tx1"/>
                </a:solidFill>
                <a:effectLst/>
                <a:latin typeface="+mn-lt"/>
                <a:ea typeface="+mn-ea"/>
                <a:cs typeface="+mn-cs"/>
              </a:rPr>
              <a:t> areas such as </a:t>
            </a:r>
            <a:r>
              <a:rPr lang="en-CA" sz="1200" b="0" kern="1200" dirty="0" smtClean="0">
                <a:solidFill>
                  <a:schemeClr val="tx1"/>
                </a:solidFill>
                <a:effectLst/>
                <a:latin typeface="+mn-lt"/>
                <a:ea typeface="+mn-ea"/>
                <a:cs typeface="+mn-cs"/>
              </a:rPr>
              <a:t>physical activity, social activity or brain challenge. Setting</a:t>
            </a:r>
            <a:r>
              <a:rPr lang="en-CA" sz="1200" b="0" kern="1200" baseline="0" dirty="0" smtClean="0">
                <a:solidFill>
                  <a:schemeClr val="tx1"/>
                </a:solidFill>
                <a:effectLst/>
                <a:latin typeface="+mn-lt"/>
                <a:ea typeface="+mn-ea"/>
                <a:cs typeface="+mn-cs"/>
              </a:rPr>
              <a:t> </a:t>
            </a:r>
            <a:r>
              <a:rPr lang="en-CA" sz="1200" b="0" kern="1200" dirty="0" smtClean="0">
                <a:solidFill>
                  <a:schemeClr val="tx1"/>
                </a:solidFill>
                <a:effectLst/>
                <a:latin typeface="+mn-lt"/>
                <a:ea typeface="+mn-ea"/>
                <a:cs typeface="+mn-cs"/>
              </a:rPr>
              <a:t>smaller goals are</a:t>
            </a:r>
            <a:r>
              <a:rPr lang="en-CA" sz="1200" b="0" kern="1200" baseline="0" dirty="0" smtClean="0">
                <a:solidFill>
                  <a:schemeClr val="tx1"/>
                </a:solidFill>
                <a:effectLst/>
                <a:latin typeface="+mn-lt"/>
                <a:ea typeface="+mn-ea"/>
                <a:cs typeface="+mn-cs"/>
              </a:rPr>
              <a:t> more likely to be achieved and in turn will</a:t>
            </a:r>
            <a:r>
              <a:rPr lang="en-CA" sz="1200" b="0" kern="1200" dirty="0" smtClean="0">
                <a:solidFill>
                  <a:schemeClr val="tx1"/>
                </a:solidFill>
                <a:effectLst/>
                <a:latin typeface="+mn-lt"/>
                <a:ea typeface="+mn-ea"/>
                <a:cs typeface="+mn-cs"/>
              </a:rPr>
              <a:t> improve self-esteem and create a sense of satisfaction and motivation to achieve bigger goals.</a:t>
            </a:r>
            <a:br>
              <a:rPr lang="en-CA" sz="1200" b="0" kern="1200" dirty="0" smtClean="0">
                <a:solidFill>
                  <a:schemeClr val="tx1"/>
                </a:solidFill>
                <a:effectLst/>
                <a:latin typeface="+mn-lt"/>
                <a:ea typeface="+mn-ea"/>
                <a:cs typeface="+mn-cs"/>
              </a:rPr>
            </a:br>
            <a:r>
              <a:rPr lang="en-CA" sz="1200" b="0" kern="1200" dirty="0" smtClean="0">
                <a:solidFill>
                  <a:schemeClr val="tx1"/>
                </a:solidFill>
                <a:effectLst/>
                <a:latin typeface="+mn-lt"/>
                <a:ea typeface="+mn-ea"/>
                <a:cs typeface="+mn-cs"/>
              </a:rPr>
              <a:t/>
            </a:r>
            <a:br>
              <a:rPr lang="en-CA" sz="1200" b="0" kern="1200" dirty="0" smtClean="0">
                <a:solidFill>
                  <a:schemeClr val="tx1"/>
                </a:solidFill>
                <a:effectLst/>
                <a:latin typeface="+mn-lt"/>
                <a:ea typeface="+mn-ea"/>
                <a:cs typeface="+mn-cs"/>
              </a:rPr>
            </a:br>
            <a:r>
              <a:rPr lang="en-CA" sz="2800" b="0" kern="1200" dirty="0" smtClean="0">
                <a:solidFill>
                  <a:schemeClr val="tx1"/>
                </a:solidFill>
                <a:effectLst/>
                <a:latin typeface="+mn-lt"/>
                <a:ea typeface="+mn-ea"/>
                <a:cs typeface="+mn-cs"/>
              </a:rPr>
              <a:t>An example of a physical activity SMART goal could</a:t>
            </a:r>
            <a:r>
              <a:rPr lang="en-CA" sz="2800" b="0" kern="1200" baseline="0" dirty="0" smtClean="0">
                <a:solidFill>
                  <a:schemeClr val="tx1"/>
                </a:solidFill>
                <a:effectLst/>
                <a:latin typeface="+mn-lt"/>
                <a:ea typeface="+mn-ea"/>
                <a:cs typeface="+mn-cs"/>
              </a:rPr>
              <a:t> be: Every Monday at 10am for the next 4 weeks I will take my dog on a 15 minute walk.</a:t>
            </a:r>
            <a:br>
              <a:rPr lang="en-CA" sz="2800" b="0" kern="1200" baseline="0" dirty="0" smtClean="0">
                <a:solidFill>
                  <a:schemeClr val="tx1"/>
                </a:solidFill>
                <a:effectLst/>
                <a:latin typeface="+mn-lt"/>
                <a:ea typeface="+mn-ea"/>
                <a:cs typeface="+mn-cs"/>
              </a:rPr>
            </a:br>
            <a:r>
              <a:rPr lang="en-CA" sz="2800" b="0" kern="1200" baseline="0" dirty="0" smtClean="0">
                <a:solidFill>
                  <a:schemeClr val="tx1"/>
                </a:solidFill>
                <a:effectLst/>
                <a:latin typeface="+mn-lt"/>
                <a:ea typeface="+mn-ea"/>
                <a:cs typeface="+mn-cs"/>
              </a:rPr>
              <a:t/>
            </a:r>
            <a:br>
              <a:rPr lang="en-CA" sz="2800" b="0" kern="1200" baseline="0" dirty="0" smtClean="0">
                <a:solidFill>
                  <a:schemeClr val="tx1"/>
                </a:solidFill>
                <a:effectLst/>
                <a:latin typeface="+mn-lt"/>
                <a:ea typeface="+mn-ea"/>
                <a:cs typeface="+mn-cs"/>
              </a:rPr>
            </a:br>
            <a:r>
              <a:rPr lang="en-CA" sz="2800" b="0" kern="1200" baseline="0" dirty="0" smtClean="0">
                <a:solidFill>
                  <a:schemeClr val="tx1"/>
                </a:solidFill>
                <a:effectLst/>
                <a:latin typeface="+mn-lt"/>
                <a:ea typeface="+mn-ea"/>
                <a:cs typeface="+mn-cs"/>
              </a:rPr>
              <a:t>This is a SMART goal because at the end of the time limit of 4 weeks, the patient can measure their success in meeting this specific and action-oriented activity and its impact on their life.</a:t>
            </a:r>
            <a:endParaRPr lang="en-US" sz="2800"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5C384BA3-64AA-F646-9811-8C27EC4ABE60}" type="slidenum">
              <a:rPr lang="en-US" smtClean="0"/>
              <a:t>7</a:t>
            </a:fld>
            <a:endParaRPr lang="en-US"/>
          </a:p>
        </p:txBody>
      </p:sp>
    </p:spTree>
    <p:extLst>
      <p:ext uri="{BB962C8B-B14F-4D97-AF65-F5344CB8AC3E}">
        <p14:creationId xmlns:p14="http://schemas.microsoft.com/office/powerpoint/2010/main" val="12539993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lvl="1" indent="0" algn="l" defTabSz="457200" rtl="0" eaLnBrk="1" fontAlgn="auto" latinLnBrk="0" hangingPunct="1">
              <a:lnSpc>
                <a:spcPct val="100000"/>
              </a:lnSpc>
              <a:spcBef>
                <a:spcPts val="0"/>
              </a:spcBef>
              <a:spcAft>
                <a:spcPts val="0"/>
              </a:spcAft>
              <a:buClrTx/>
              <a:buSzTx/>
              <a:buFont typeface="Arial" charset="0"/>
              <a:buNone/>
              <a:tabLst/>
              <a:defRPr/>
            </a:pPr>
            <a:r>
              <a:rPr lang="en-US" dirty="0" smtClean="0"/>
              <a:t>This is exactly what the </a:t>
            </a:r>
            <a:r>
              <a:rPr lang="en-US" dirty="0" err="1" smtClean="0"/>
              <a:t>FoH</a:t>
            </a:r>
            <a:r>
              <a:rPr lang="en-US" dirty="0" smtClean="0"/>
              <a:t> tools offer - a systematic approach to health </a:t>
            </a:r>
            <a:r>
              <a:rPr lang="en-US" dirty="0" err="1" smtClean="0"/>
              <a:t>behaviour</a:t>
            </a:r>
            <a:r>
              <a:rPr lang="en-US" dirty="0" smtClean="0"/>
              <a:t> change and also that you can track the impact of your efforts</a:t>
            </a:r>
            <a:r>
              <a:rPr lang="en-US" baseline="0" dirty="0" smtClean="0"/>
              <a:t>. This is done</a:t>
            </a:r>
            <a:r>
              <a:rPr lang="en-US" dirty="0" smtClean="0"/>
              <a:t> by:</a:t>
            </a:r>
            <a:br>
              <a:rPr lang="en-US" dirty="0" smtClean="0"/>
            </a:br>
            <a:r>
              <a:rPr lang="en-US" dirty="0" smtClean="0"/>
              <a:t/>
            </a:r>
            <a:br>
              <a:rPr lang="en-US" dirty="0" smtClean="0"/>
            </a:br>
            <a:r>
              <a:rPr lang="en-US" sz="2800" dirty="0" smtClean="0"/>
              <a:t>Assessing patient/client readiness</a:t>
            </a:r>
            <a:r>
              <a:rPr lang="en-US" sz="2800" baseline="0" dirty="0" smtClean="0"/>
              <a:t> with the </a:t>
            </a:r>
            <a:r>
              <a:rPr lang="en-US" sz="2800" b="1" dirty="0" smtClean="0"/>
              <a:t>Attitudes to Aging Questionnaire  </a:t>
            </a:r>
            <a:endParaRPr lang="en-US" sz="2800" dirty="0" smtClean="0"/>
          </a:p>
          <a:p>
            <a:pPr marL="457200" marR="0" lvl="1" indent="0" algn="l" defTabSz="457200" rtl="0" eaLnBrk="1" fontAlgn="auto" latinLnBrk="0" hangingPunct="1">
              <a:lnSpc>
                <a:spcPct val="100000"/>
              </a:lnSpc>
              <a:spcBef>
                <a:spcPts val="0"/>
              </a:spcBef>
              <a:spcAft>
                <a:spcPts val="0"/>
              </a:spcAft>
              <a:buClrTx/>
              <a:buSzTx/>
              <a:buFont typeface="Arial" charset="0"/>
              <a:buNone/>
              <a:tabLst/>
              <a:defRPr/>
            </a:pPr>
            <a:r>
              <a:rPr lang="en-US" sz="2800" dirty="0" smtClean="0"/>
              <a:t>Getting a baseline with the </a:t>
            </a:r>
            <a:r>
              <a:rPr lang="en-US" sz="2800" b="1" dirty="0" smtClean="0"/>
              <a:t>Health and Resilience Questionnaire</a:t>
            </a:r>
          </a:p>
          <a:p>
            <a:pPr marL="457200" marR="0" lvl="1" indent="0" algn="l" defTabSz="457200" rtl="0" eaLnBrk="1" fontAlgn="auto" latinLnBrk="0" hangingPunct="1">
              <a:lnSpc>
                <a:spcPct val="100000"/>
              </a:lnSpc>
              <a:spcBef>
                <a:spcPts val="0"/>
              </a:spcBef>
              <a:spcAft>
                <a:spcPts val="0"/>
              </a:spcAft>
              <a:buClrTx/>
              <a:buSzTx/>
              <a:buFont typeface="Arial" charset="0"/>
              <a:buNone/>
              <a:tabLst/>
              <a:defRPr/>
            </a:pPr>
            <a:r>
              <a:rPr lang="en-US" sz="2800" dirty="0" smtClean="0"/>
              <a:t>Setting a S.M.A.R.T. goal with</a:t>
            </a:r>
            <a:r>
              <a:rPr lang="en-US" sz="2800" baseline="0" dirty="0" smtClean="0"/>
              <a:t> the </a:t>
            </a:r>
            <a:r>
              <a:rPr lang="en-US" sz="2800" b="1" dirty="0" smtClean="0"/>
              <a:t>Take Home Goal Sheet </a:t>
            </a:r>
            <a:r>
              <a:rPr lang="en-US" sz="2800" dirty="0" smtClean="0"/>
              <a:t>with help from the </a:t>
            </a:r>
            <a:r>
              <a:rPr lang="en-US" sz="2800" b="1" dirty="0" smtClean="0"/>
              <a:t>Office Laminate</a:t>
            </a:r>
            <a:endParaRPr lang="en-US" sz="2800" b="1" i="1" dirty="0" smtClean="0"/>
          </a:p>
          <a:p>
            <a:pPr marL="457200" marR="0" lvl="1" indent="0" algn="l" defTabSz="457200" rtl="0" eaLnBrk="1" fontAlgn="auto" latinLnBrk="0" hangingPunct="1">
              <a:lnSpc>
                <a:spcPct val="100000"/>
              </a:lnSpc>
              <a:spcBef>
                <a:spcPts val="0"/>
              </a:spcBef>
              <a:spcAft>
                <a:spcPts val="0"/>
              </a:spcAft>
              <a:buClrTx/>
              <a:buSzTx/>
              <a:buFont typeface="Arial" charset="0"/>
              <a:buNone/>
              <a:tabLst/>
              <a:defRPr/>
            </a:pPr>
            <a:r>
              <a:rPr lang="en-US" sz="2800" dirty="0" smtClean="0"/>
              <a:t>And</a:t>
            </a:r>
            <a:r>
              <a:rPr lang="en-US" sz="2800" baseline="0" dirty="0" smtClean="0"/>
              <a:t> </a:t>
            </a:r>
            <a:r>
              <a:rPr lang="en-US" sz="2800" dirty="0" smtClean="0"/>
              <a:t>Follow up with goal setting with the </a:t>
            </a:r>
            <a:r>
              <a:rPr lang="en-US" sz="2800" b="1" dirty="0" smtClean="0"/>
              <a:t>Goal Doc Sheet</a:t>
            </a:r>
            <a:br>
              <a:rPr lang="en-US" sz="2800" b="1" dirty="0" smtClean="0"/>
            </a:br>
            <a:r>
              <a:rPr lang="en-US" sz="2800" b="1" dirty="0" smtClean="0"/>
              <a:t/>
            </a:r>
            <a:br>
              <a:rPr lang="en-US" sz="2800" b="1" dirty="0" smtClean="0"/>
            </a:br>
            <a:endParaRPr lang="en-US" sz="2800" dirty="0" smtClean="0"/>
          </a:p>
          <a:p>
            <a:endParaRPr lang="en-US" dirty="0"/>
          </a:p>
        </p:txBody>
      </p:sp>
      <p:sp>
        <p:nvSpPr>
          <p:cNvPr id="4" name="Slide Number Placeholder 3"/>
          <p:cNvSpPr>
            <a:spLocks noGrp="1"/>
          </p:cNvSpPr>
          <p:nvPr>
            <p:ph type="sldNum" sz="quarter" idx="10"/>
          </p:nvPr>
        </p:nvSpPr>
        <p:spPr/>
        <p:txBody>
          <a:bodyPr/>
          <a:lstStyle/>
          <a:p>
            <a:fld id="{5C384BA3-64AA-F646-9811-8C27EC4ABE60}" type="slidenum">
              <a:rPr lang="en-US" smtClean="0"/>
              <a:t>8</a:t>
            </a:fld>
            <a:endParaRPr lang="en-US"/>
          </a:p>
        </p:txBody>
      </p:sp>
    </p:spTree>
    <p:extLst>
      <p:ext uri="{BB962C8B-B14F-4D97-AF65-F5344CB8AC3E}">
        <p14:creationId xmlns:p14="http://schemas.microsoft.com/office/powerpoint/2010/main" val="20616736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a:t>
            </a:r>
            <a:r>
              <a:rPr lang="en-US" baseline="0" dirty="0" smtClean="0"/>
              <a:t> back to the tools! </a:t>
            </a:r>
            <a:r>
              <a:rPr lang="en-US" dirty="0" smtClean="0"/>
              <a:t>All of the </a:t>
            </a:r>
            <a:r>
              <a:rPr lang="en-US" dirty="0" err="1" smtClean="0"/>
              <a:t>FoH</a:t>
            </a:r>
            <a:r>
              <a:rPr lang="en-US" dirty="0" smtClean="0"/>
              <a:t> tools are</a:t>
            </a:r>
            <a:r>
              <a:rPr lang="en-US" baseline="0" dirty="0" smtClean="0"/>
              <a:t> downloadable from the website in </a:t>
            </a:r>
            <a:r>
              <a:rPr lang="en-US" baseline="0" dirty="0" err="1" smtClean="0"/>
              <a:t>pdf</a:t>
            </a:r>
            <a:r>
              <a:rPr lang="en-US" baseline="0" dirty="0" smtClean="0"/>
              <a:t> form for you to print or order … OR you can ask your patient/client to use the </a:t>
            </a:r>
            <a:r>
              <a:rPr lang="en-US" baseline="0" dirty="0" err="1" smtClean="0"/>
              <a:t>FoH</a:t>
            </a:r>
            <a:r>
              <a:rPr lang="en-US" baseline="0" dirty="0" smtClean="0"/>
              <a:t> APP! The app allows clinicians and their patients/clients to access all of the tools on any device – this way no papers are required and the app can send the patient/client notifications that will help them stay on track with their goal – notifications can be tailored by the individual on the app so they can get as many or as little notifications as they want! This app is a web based app and is available for download through the website.</a:t>
            </a:r>
            <a:endParaRPr lang="en-US" dirty="0"/>
          </a:p>
        </p:txBody>
      </p:sp>
      <p:sp>
        <p:nvSpPr>
          <p:cNvPr id="4" name="Slide Number Placeholder 3"/>
          <p:cNvSpPr>
            <a:spLocks noGrp="1"/>
          </p:cNvSpPr>
          <p:nvPr>
            <p:ph type="sldNum" sz="quarter" idx="10"/>
          </p:nvPr>
        </p:nvSpPr>
        <p:spPr/>
        <p:txBody>
          <a:bodyPr/>
          <a:lstStyle/>
          <a:p>
            <a:fld id="{5C384BA3-64AA-F646-9811-8C27EC4ABE60}" type="slidenum">
              <a:rPr lang="en-US" smtClean="0"/>
              <a:t>9</a:t>
            </a:fld>
            <a:endParaRPr lang="en-US"/>
          </a:p>
        </p:txBody>
      </p:sp>
    </p:spTree>
    <p:extLst>
      <p:ext uri="{BB962C8B-B14F-4D97-AF65-F5344CB8AC3E}">
        <p14:creationId xmlns:p14="http://schemas.microsoft.com/office/powerpoint/2010/main" val="30142522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CA"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lang="en-US" dirty="0"/>
          </a:p>
        </p:txBody>
      </p:sp>
      <p:sp>
        <p:nvSpPr>
          <p:cNvPr id="4" name="Date Placeholder 3"/>
          <p:cNvSpPr>
            <a:spLocks noGrp="1"/>
          </p:cNvSpPr>
          <p:nvPr>
            <p:ph type="dt" sz="half" idx="10"/>
          </p:nvPr>
        </p:nvSpPr>
        <p:spPr/>
        <p:txBody>
          <a:bodyPr/>
          <a:lstStyle/>
          <a:p>
            <a:fld id="{E30E2307-1E40-4E12-8716-25BFDA8E7013}" type="datetime1">
              <a:rPr lang="en-US" smtClean="0"/>
              <a:pPr/>
              <a:t>4/11/18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E5CFCF5A-EA79-452C-A52C-1A2668C2E7DF}" type="datetime1">
              <a:rPr lang="en-US" smtClean="0"/>
              <a:pPr/>
              <a:t>4/11/18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2E5C4C28-BD4B-4892-9A2D-6E19BD753A9A}" type="datetime1">
              <a:rPr lang="en-US" smtClean="0"/>
              <a:pPr/>
              <a:t>4/11/18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CA"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61FD9D02-426E-46C9-9EE9-0DE1EF8B2838}" type="datetime1">
              <a:rPr lang="en-US" smtClean="0"/>
              <a:pPr/>
              <a:t>4/11/18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
        <p:nvSpPr>
          <p:cNvPr id="7" name="Title 6"/>
          <p:cNvSpPr>
            <a:spLocks noGrp="1"/>
          </p:cNvSpPr>
          <p:nvPr>
            <p:ph type="title"/>
          </p:nvPr>
        </p:nvSpPr>
        <p:spPr/>
        <p:txBody>
          <a:bodyPr/>
          <a:lstStyle/>
          <a:p>
            <a:r>
              <a:rPr lang="en-CA"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CA"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7B8AEBBE-F8B2-42CF-9895-E86A608384EB}" type="datetime1">
              <a:rPr lang="en-US" smtClean="0"/>
              <a:pPr/>
              <a:t>4/11/18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5" name="Date Placeholder 4"/>
          <p:cNvSpPr>
            <a:spLocks noGrp="1"/>
          </p:cNvSpPr>
          <p:nvPr>
            <p:ph type="dt" sz="half" idx="10"/>
          </p:nvPr>
        </p:nvSpPr>
        <p:spPr/>
        <p:txBody>
          <a:bodyPr/>
          <a:lstStyle/>
          <a:p>
            <a:fld id="{E1FAA6B6-10E5-4810-BC9F-DA72D8452E73}" type="datetime1">
              <a:rPr lang="en-US" smtClean="0"/>
              <a:pPr/>
              <a:t>4/11/18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7" name="Date Placeholder 6"/>
          <p:cNvSpPr>
            <a:spLocks noGrp="1"/>
          </p:cNvSpPr>
          <p:nvPr>
            <p:ph type="dt" sz="half" idx="10"/>
          </p:nvPr>
        </p:nvSpPr>
        <p:spPr/>
        <p:txBody>
          <a:bodyPr/>
          <a:lstStyle/>
          <a:p>
            <a:fld id="{6D18D072-EF12-4AA2-BD71-ABC68B06D0E2}" type="datetime1">
              <a:rPr lang="en-US" smtClean="0"/>
              <a:pPr/>
              <a:t>4/11/18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Date Placeholder 2"/>
          <p:cNvSpPr>
            <a:spLocks noGrp="1"/>
          </p:cNvSpPr>
          <p:nvPr>
            <p:ph type="dt" sz="half" idx="10"/>
          </p:nvPr>
        </p:nvSpPr>
        <p:spPr/>
        <p:txBody>
          <a:bodyPr/>
          <a:lstStyle/>
          <a:p>
            <a:fld id="{B8CDBF60-6CC3-4B74-A60D-3486985E4346}" type="datetime1">
              <a:rPr lang="en-US" smtClean="0"/>
              <a:pPr/>
              <a:t>4/11/18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22714818-984F-4759-BF72-A33BDC1963BD}" type="datetime1">
              <a:rPr lang="en-US" smtClean="0"/>
              <a:pPr/>
              <a:t>4/11/18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9EA7E191-5F94-4FC1-B823-BD7CABF7FA06}" type="datetime1">
              <a:rPr lang="en-US" smtClean="0"/>
              <a:pPr/>
              <a:t>4/11/18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CA"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CA"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88856D55-EFBE-4F9B-8A5F-09D42CA22A9B}" type="datetime1">
              <a:rPr lang="en-US" smtClean="0"/>
              <a:pPr/>
              <a:t>4/11/18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CA"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9D1D110F-3F4E-48D9-B8AA-5D0E825AFDBA}" type="datetime1">
              <a:rPr lang="en-US" smtClean="0"/>
              <a:pPr/>
              <a:t>4/11/18</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dirty="0"/>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687D7A59-36E2-48B9-B146-C1E59501F63F}" type="slidenum">
              <a:rPr lang="en-US" smtClean="0"/>
              <a:pPr/>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sldNum="0" hdr="0" ft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hyperlink" Target="https://fountainofhealth.ca/sites/default/files/goal-doc-sheet-for-chart.pd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
            </a:r>
            <a:br>
              <a:rPr lang="en-US" dirty="0" smtClean="0"/>
            </a:br>
            <a:r>
              <a:rPr lang="en-US" dirty="0" smtClean="0"/>
              <a:t>How </a:t>
            </a:r>
            <a:r>
              <a:rPr lang="en-US" dirty="0"/>
              <a:t>to use the </a:t>
            </a:r>
            <a:r>
              <a:rPr lang="en-US" dirty="0" err="1"/>
              <a:t>FoH</a:t>
            </a:r>
            <a:r>
              <a:rPr lang="en-US" dirty="0"/>
              <a:t> Tools with Patients/Clients – for use by Clinicians</a:t>
            </a:r>
            <a:br>
              <a:rPr lang="en-US" dirty="0"/>
            </a:br>
            <a:endParaRPr lang="en-US" dirty="0"/>
          </a:p>
        </p:txBody>
      </p:sp>
      <p:pic>
        <p:nvPicPr>
          <p:cNvPr id="4" name="Picture 5"/>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2629269" y="3442353"/>
            <a:ext cx="3969816" cy="27583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31020259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Decide if you would like to use the </a:t>
            </a:r>
            <a:r>
              <a:rPr lang="en-US" dirty="0" err="1" smtClean="0"/>
              <a:t>FoH</a:t>
            </a:r>
            <a:r>
              <a:rPr lang="en-US" dirty="0" smtClean="0"/>
              <a:t> with individual patients or in a group setting.</a:t>
            </a:r>
          </a:p>
          <a:p>
            <a:r>
              <a:rPr lang="en-US" dirty="0" smtClean="0"/>
              <a:t>If it’s in the group setting please refer to the ‘How to Facilitate a </a:t>
            </a:r>
            <a:r>
              <a:rPr lang="en-US" dirty="0" err="1" smtClean="0"/>
              <a:t>FoH</a:t>
            </a:r>
            <a:r>
              <a:rPr lang="en-US" dirty="0" smtClean="0"/>
              <a:t> Workshop” toolkit.</a:t>
            </a:r>
          </a:p>
          <a:p>
            <a:r>
              <a:rPr lang="en-US" dirty="0" smtClean="0"/>
              <a:t>If you prefer to work with individual patients, refer to the next slides. </a:t>
            </a:r>
            <a:br>
              <a:rPr lang="en-US" dirty="0" smtClean="0"/>
            </a:br>
            <a:r>
              <a:rPr lang="en-US" dirty="0" smtClean="0"/>
              <a:t/>
            </a:r>
            <a:br>
              <a:rPr lang="en-US" dirty="0" smtClean="0"/>
            </a:br>
            <a:r>
              <a:rPr lang="en-US" dirty="0" smtClean="0"/>
              <a:t>….Or do both!</a:t>
            </a:r>
            <a:endParaRPr lang="en-US" dirty="0"/>
          </a:p>
        </p:txBody>
      </p:sp>
      <p:sp>
        <p:nvSpPr>
          <p:cNvPr id="3" name="Title 2"/>
          <p:cNvSpPr>
            <a:spLocks noGrp="1"/>
          </p:cNvSpPr>
          <p:nvPr>
            <p:ph type="title"/>
          </p:nvPr>
        </p:nvSpPr>
        <p:spPr/>
        <p:txBody>
          <a:bodyPr/>
          <a:lstStyle/>
          <a:p>
            <a:r>
              <a:rPr lang="en-US" dirty="0"/>
              <a:t>Okay, but where do I start?</a:t>
            </a:r>
          </a:p>
        </p:txBody>
      </p:sp>
    </p:spTree>
    <p:extLst>
      <p:ext uri="{BB962C8B-B14F-4D97-AF65-F5344CB8AC3E}">
        <p14:creationId xmlns:p14="http://schemas.microsoft.com/office/powerpoint/2010/main" val="26411929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Prior to your appointment:</a:t>
            </a:r>
            <a:br>
              <a:rPr lang="en-US" dirty="0" smtClean="0"/>
            </a:br>
            <a:r>
              <a:rPr lang="en-US" dirty="0" smtClean="0"/>
              <a:t/>
            </a:r>
            <a:br>
              <a:rPr lang="en-US" dirty="0" smtClean="0"/>
            </a:br>
            <a:r>
              <a:rPr lang="en-US" dirty="0" smtClean="0"/>
              <a:t>1) Watch the video</a:t>
            </a:r>
            <a:br>
              <a:rPr lang="en-US" dirty="0" smtClean="0"/>
            </a:br>
            <a:r>
              <a:rPr lang="en-US" dirty="0" smtClean="0"/>
              <a:t>2) Print or order </a:t>
            </a:r>
            <a:r>
              <a:rPr lang="en-US" dirty="0" err="1" smtClean="0"/>
              <a:t>FoH</a:t>
            </a:r>
            <a:r>
              <a:rPr lang="en-US" dirty="0" smtClean="0"/>
              <a:t> promotional materials</a:t>
            </a:r>
            <a:br>
              <a:rPr lang="en-US" dirty="0" smtClean="0"/>
            </a:br>
            <a:r>
              <a:rPr lang="en-US" dirty="0" smtClean="0"/>
              <a:t>3) Print or order the </a:t>
            </a:r>
            <a:r>
              <a:rPr lang="en-US" dirty="0" err="1" smtClean="0"/>
              <a:t>FoH</a:t>
            </a:r>
            <a:r>
              <a:rPr lang="en-US" dirty="0" smtClean="0"/>
              <a:t> poster</a:t>
            </a:r>
            <a:br>
              <a:rPr lang="en-US" dirty="0" smtClean="0"/>
            </a:br>
            <a:r>
              <a:rPr lang="en-US" dirty="0" smtClean="0"/>
              <a:t>4) Print off or order the Office Laminate / Laminate  </a:t>
            </a:r>
            <a:br>
              <a:rPr lang="en-US" dirty="0" smtClean="0"/>
            </a:br>
            <a:r>
              <a:rPr lang="en-US" dirty="0" smtClean="0"/>
              <a:t>     (Clinician Side)</a:t>
            </a:r>
            <a:br>
              <a:rPr lang="en-US" dirty="0" smtClean="0"/>
            </a:br>
            <a:r>
              <a:rPr lang="en-US" dirty="0" smtClean="0"/>
              <a:t>5) Print off or order the </a:t>
            </a:r>
            <a:r>
              <a:rPr lang="en-US" dirty="0" err="1" smtClean="0"/>
              <a:t>FoH</a:t>
            </a:r>
            <a:r>
              <a:rPr lang="en-US" dirty="0" smtClean="0"/>
              <a:t> tools (for patients/clients </a:t>
            </a:r>
            <a:br>
              <a:rPr lang="en-US" dirty="0" smtClean="0"/>
            </a:br>
            <a:r>
              <a:rPr lang="en-US" dirty="0" smtClean="0"/>
              <a:t>     who want to use the paper based tools and not </a:t>
            </a:r>
            <a:br>
              <a:rPr lang="en-US" dirty="0" smtClean="0"/>
            </a:br>
            <a:r>
              <a:rPr lang="en-US" dirty="0" smtClean="0"/>
              <a:t>     app)</a:t>
            </a:r>
            <a:endParaRPr lang="en-US" dirty="0"/>
          </a:p>
        </p:txBody>
      </p:sp>
      <p:sp>
        <p:nvSpPr>
          <p:cNvPr id="3" name="Title 2"/>
          <p:cNvSpPr>
            <a:spLocks noGrp="1"/>
          </p:cNvSpPr>
          <p:nvPr>
            <p:ph type="title"/>
          </p:nvPr>
        </p:nvSpPr>
        <p:spPr/>
        <p:txBody>
          <a:bodyPr>
            <a:normAutofit fontScale="90000"/>
          </a:bodyPr>
          <a:lstStyle/>
          <a:p>
            <a:r>
              <a:rPr lang="en-US" dirty="0" smtClean="0"/>
              <a:t>To work with individual patients</a:t>
            </a:r>
            <a:r>
              <a:rPr lang="en-US" dirty="0"/>
              <a:t>,</a:t>
            </a:r>
            <a:r>
              <a:rPr lang="en-US" dirty="0" smtClean="0"/>
              <a:t> where do I start?</a:t>
            </a:r>
            <a:endParaRPr lang="en-US" dirty="0"/>
          </a:p>
        </p:txBody>
      </p:sp>
    </p:spTree>
    <p:extLst>
      <p:ext uri="{BB962C8B-B14F-4D97-AF65-F5344CB8AC3E}">
        <p14:creationId xmlns:p14="http://schemas.microsoft.com/office/powerpoint/2010/main" val="7688908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74844" y="2675467"/>
            <a:ext cx="7408333" cy="3450696"/>
          </a:xfrm>
        </p:spPr>
        <p:txBody>
          <a:bodyPr/>
          <a:lstStyle/>
          <a:p>
            <a:r>
              <a:rPr lang="en-US" dirty="0" smtClean="0"/>
              <a:t>During the 1</a:t>
            </a:r>
            <a:r>
              <a:rPr lang="en-US" baseline="30000" dirty="0" smtClean="0"/>
              <a:t>st</a:t>
            </a:r>
            <a:r>
              <a:rPr lang="en-US" dirty="0" smtClean="0"/>
              <a:t> Appointment:</a:t>
            </a:r>
            <a:br>
              <a:rPr lang="en-US" dirty="0" smtClean="0"/>
            </a:br>
            <a:r>
              <a:rPr lang="en-US" dirty="0" smtClean="0"/>
              <a:t/>
            </a:r>
            <a:br>
              <a:rPr lang="en-US" dirty="0" smtClean="0"/>
            </a:br>
            <a:r>
              <a:rPr lang="en-US" dirty="0" smtClean="0"/>
              <a:t>1) Ask – paper based or App?</a:t>
            </a:r>
            <a:br>
              <a:rPr lang="en-US" dirty="0" smtClean="0"/>
            </a:br>
            <a:r>
              <a:rPr lang="en-US" dirty="0" smtClean="0"/>
              <a:t>2) Complete the Health and Resilience Questionnaire</a:t>
            </a:r>
            <a:br>
              <a:rPr lang="en-US" dirty="0" smtClean="0"/>
            </a:br>
            <a:r>
              <a:rPr lang="en-US" dirty="0" smtClean="0"/>
              <a:t>3) Review Office Laminate </a:t>
            </a:r>
            <a:br>
              <a:rPr lang="en-US" dirty="0" smtClean="0"/>
            </a:br>
            <a:r>
              <a:rPr lang="en-US" dirty="0" smtClean="0"/>
              <a:t>4) Record patient/client’s S.M.A.R.T. goal on the Take Home and Goal Doc sheets</a:t>
            </a:r>
            <a:br>
              <a:rPr lang="en-US" dirty="0" smtClean="0"/>
            </a:br>
            <a:r>
              <a:rPr lang="en-US" dirty="0" smtClean="0"/>
              <a:t>5) Schedule follow-up appointment in 1 month</a:t>
            </a:r>
            <a:endParaRPr lang="en-US" dirty="0"/>
          </a:p>
        </p:txBody>
      </p:sp>
      <p:sp>
        <p:nvSpPr>
          <p:cNvPr id="3" name="Title 2"/>
          <p:cNvSpPr>
            <a:spLocks noGrp="1"/>
          </p:cNvSpPr>
          <p:nvPr>
            <p:ph type="title"/>
          </p:nvPr>
        </p:nvSpPr>
        <p:spPr/>
        <p:txBody>
          <a:bodyPr>
            <a:normAutofit fontScale="90000"/>
          </a:bodyPr>
          <a:lstStyle/>
          <a:p>
            <a:r>
              <a:rPr lang="en-US" dirty="0" smtClean="0"/>
              <a:t>What do I do during the 1</a:t>
            </a:r>
            <a:r>
              <a:rPr lang="en-US" baseline="30000" dirty="0" smtClean="0"/>
              <a:t>st</a:t>
            </a:r>
            <a:r>
              <a:rPr lang="en-US" dirty="0" smtClean="0"/>
              <a:t> Appointment?</a:t>
            </a:r>
            <a:endParaRPr lang="en-US" dirty="0"/>
          </a:p>
        </p:txBody>
      </p:sp>
    </p:spTree>
    <p:extLst>
      <p:ext uri="{BB962C8B-B14F-4D97-AF65-F5344CB8AC3E}">
        <p14:creationId xmlns:p14="http://schemas.microsoft.com/office/powerpoint/2010/main" val="6296950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During the 2</a:t>
            </a:r>
            <a:r>
              <a:rPr lang="en-US" baseline="30000" dirty="0" smtClean="0"/>
              <a:t>nd</a:t>
            </a:r>
            <a:r>
              <a:rPr lang="en-US" dirty="0" smtClean="0"/>
              <a:t> appointment:</a:t>
            </a:r>
            <a:br>
              <a:rPr lang="en-US" dirty="0" smtClean="0"/>
            </a:br>
            <a:r>
              <a:rPr lang="en-US" dirty="0" smtClean="0"/>
              <a:t/>
            </a:r>
            <a:br>
              <a:rPr lang="en-US" dirty="0" smtClean="0"/>
            </a:br>
            <a:r>
              <a:rPr lang="en-US" dirty="0" smtClean="0"/>
              <a:t>1) </a:t>
            </a:r>
            <a:r>
              <a:rPr lang="en-US" dirty="0"/>
              <a:t>Retrieve patients </a:t>
            </a:r>
            <a:r>
              <a:rPr lang="en-US" u="sng" dirty="0" smtClean="0">
                <a:solidFill>
                  <a:schemeClr val="tx1"/>
                </a:solidFill>
                <a:hlinkClick r:id="rId3"/>
              </a:rPr>
              <a:t>Goal </a:t>
            </a:r>
            <a:r>
              <a:rPr lang="en-US" u="sng" dirty="0">
                <a:solidFill>
                  <a:schemeClr val="tx1"/>
                </a:solidFill>
                <a:hlinkClick r:id="rId3"/>
              </a:rPr>
              <a:t>Doc Sheet</a:t>
            </a:r>
            <a:r>
              <a:rPr lang="en-US" dirty="0">
                <a:solidFill>
                  <a:schemeClr val="tx1"/>
                </a:solidFill>
              </a:rPr>
              <a:t> </a:t>
            </a:r>
            <a:r>
              <a:rPr lang="en-US" dirty="0"/>
              <a:t>from your records.</a:t>
            </a:r>
            <a:r>
              <a:rPr lang="en-US" dirty="0">
                <a:solidFill>
                  <a:schemeClr val="tx1"/>
                </a:solidFill>
              </a:rPr>
              <a:t/>
            </a:r>
            <a:br>
              <a:rPr lang="en-US" dirty="0">
                <a:solidFill>
                  <a:schemeClr val="tx1"/>
                </a:solidFill>
              </a:rPr>
            </a:br>
            <a:r>
              <a:rPr lang="en-US" dirty="0" smtClean="0"/>
              <a:t>2) Ask how did it go? Record </a:t>
            </a:r>
            <a:r>
              <a:rPr lang="en-US" dirty="0"/>
              <a:t>this on the Goal Doc sheet.</a:t>
            </a:r>
            <a:br>
              <a:rPr lang="en-US" dirty="0"/>
            </a:br>
            <a:r>
              <a:rPr lang="en-US" dirty="0" smtClean="0"/>
              <a:t>3)Repeat </a:t>
            </a:r>
            <a:r>
              <a:rPr lang="en-US" dirty="0"/>
              <a:t>the Health and Resilience Questionnaire (compare pre and post scores)</a:t>
            </a:r>
            <a:br>
              <a:rPr lang="en-US" dirty="0"/>
            </a:br>
            <a:r>
              <a:rPr lang="en-US" dirty="0" smtClean="0"/>
              <a:t>4) Repeat </a:t>
            </a:r>
            <a:r>
              <a:rPr lang="en-US" dirty="0"/>
              <a:t>the </a:t>
            </a:r>
            <a:r>
              <a:rPr lang="en-US" dirty="0" smtClean="0"/>
              <a:t>process! </a:t>
            </a:r>
            <a:endParaRPr lang="en-US" dirty="0"/>
          </a:p>
        </p:txBody>
      </p:sp>
      <p:sp>
        <p:nvSpPr>
          <p:cNvPr id="3" name="Title 2"/>
          <p:cNvSpPr>
            <a:spLocks noGrp="1"/>
          </p:cNvSpPr>
          <p:nvPr>
            <p:ph type="title"/>
          </p:nvPr>
        </p:nvSpPr>
        <p:spPr/>
        <p:txBody>
          <a:bodyPr>
            <a:normAutofit fontScale="90000"/>
          </a:bodyPr>
          <a:lstStyle/>
          <a:p>
            <a:r>
              <a:rPr lang="en-US" dirty="0"/>
              <a:t>What do I do during the </a:t>
            </a:r>
            <a:r>
              <a:rPr lang="en-US" dirty="0" smtClean="0"/>
              <a:t>2</a:t>
            </a:r>
            <a:r>
              <a:rPr lang="en-US" baseline="30000" dirty="0" smtClean="0"/>
              <a:t>nd</a:t>
            </a:r>
            <a:r>
              <a:rPr lang="en-US" dirty="0" smtClean="0"/>
              <a:t>  </a:t>
            </a:r>
            <a:r>
              <a:rPr lang="en-US" dirty="0"/>
              <a:t>Appointment?</a:t>
            </a:r>
          </a:p>
        </p:txBody>
      </p:sp>
    </p:spTree>
    <p:extLst>
      <p:ext uri="{BB962C8B-B14F-4D97-AF65-F5344CB8AC3E}">
        <p14:creationId xmlns:p14="http://schemas.microsoft.com/office/powerpoint/2010/main" val="32588026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dirty="0" smtClean="0"/>
              <a:t>No direct permission is necessary, upon registration we will have all the information we need! </a:t>
            </a:r>
            <a:r>
              <a:rPr lang="en-US" dirty="0"/>
              <a:t/>
            </a:r>
            <a:br>
              <a:rPr lang="en-US" dirty="0"/>
            </a:br>
            <a:r>
              <a:rPr lang="en-US" dirty="0" smtClean="0"/>
              <a:t/>
            </a:r>
            <a:br>
              <a:rPr lang="en-US" dirty="0" smtClean="0"/>
            </a:br>
            <a:r>
              <a:rPr lang="en-US" dirty="0" smtClean="0"/>
              <a:t>However, we warmly welcome any feedback and we can be reached at </a:t>
            </a:r>
            <a:r>
              <a:rPr lang="en-US" dirty="0" err="1" smtClean="0"/>
              <a:t>info@fountainofhealth.ca</a:t>
            </a:r>
            <a:r>
              <a:rPr lang="en-US" dirty="0" smtClean="0"/>
              <a:t/>
            </a:r>
            <a:br>
              <a:rPr lang="en-US" dirty="0" smtClean="0"/>
            </a:br>
            <a:r>
              <a:rPr lang="en-US" dirty="0" smtClean="0"/>
              <a:t/>
            </a:r>
            <a:br>
              <a:rPr lang="en-US" dirty="0" smtClean="0"/>
            </a:br>
            <a:r>
              <a:rPr lang="en-US" dirty="0" smtClean="0"/>
              <a:t>To order materials please contact </a:t>
            </a:r>
            <a:r>
              <a:rPr lang="en-US" dirty="0" err="1" smtClean="0"/>
              <a:t>info</a:t>
            </a:r>
            <a:r>
              <a:rPr lang="en-US" dirty="0" err="1"/>
              <a:t>@fountainofhealth.ca</a:t>
            </a:r>
            <a:r>
              <a:rPr lang="en-US" dirty="0"/>
              <a:t/>
            </a:r>
            <a:br>
              <a:rPr lang="en-US" dirty="0"/>
            </a:br>
            <a:endParaRPr lang="en-US" dirty="0"/>
          </a:p>
        </p:txBody>
      </p:sp>
      <p:sp>
        <p:nvSpPr>
          <p:cNvPr id="3" name="Title 2"/>
          <p:cNvSpPr>
            <a:spLocks noGrp="1"/>
          </p:cNvSpPr>
          <p:nvPr>
            <p:ph type="title"/>
          </p:nvPr>
        </p:nvSpPr>
        <p:spPr/>
        <p:txBody>
          <a:bodyPr>
            <a:normAutofit fontScale="90000"/>
          </a:bodyPr>
          <a:lstStyle/>
          <a:p>
            <a:r>
              <a:rPr lang="en-US" dirty="0" smtClean="0"/>
              <a:t>Do I need permission to use these tools?</a:t>
            </a:r>
            <a:endParaRPr lang="en-US" dirty="0"/>
          </a:p>
        </p:txBody>
      </p:sp>
    </p:spTree>
    <p:extLst>
      <p:ext uri="{BB962C8B-B14F-4D97-AF65-F5344CB8AC3E}">
        <p14:creationId xmlns:p14="http://schemas.microsoft.com/office/powerpoint/2010/main" val="9381280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Best Wishes for Your Well-being</a:t>
            </a:r>
            <a:r>
              <a:rPr lang="en-US" dirty="0" smtClean="0"/>
              <a:t>!</a:t>
            </a:r>
            <a:r>
              <a:rPr lang="en-US" dirty="0" smtClean="0"/>
              <a:t/>
            </a:r>
            <a:br>
              <a:rPr lang="en-US" dirty="0" smtClean="0"/>
            </a:br>
            <a:r>
              <a:rPr lang="en-US" dirty="0" err="1" smtClean="0"/>
              <a:t>info@fountainofhealth.ca</a:t>
            </a:r>
            <a:endParaRPr lang="en-US" dirty="0"/>
          </a:p>
        </p:txBody>
      </p:sp>
      <p:pic>
        <p:nvPicPr>
          <p:cNvPr id="4"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47177" y="2735234"/>
            <a:ext cx="5933427" cy="41227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30810628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3134137"/>
            <a:ext cx="7408333" cy="3450696"/>
          </a:xfrm>
        </p:spPr>
        <p:txBody>
          <a:bodyPr/>
          <a:lstStyle/>
          <a:p>
            <a:pPr marL="0" indent="0" algn="ctr">
              <a:buNone/>
            </a:pPr>
            <a:r>
              <a:rPr lang="en-US" dirty="0" smtClean="0"/>
              <a:t>Thank you for your interest in using the </a:t>
            </a:r>
            <a:r>
              <a:rPr lang="en-US" dirty="0" err="1" smtClean="0"/>
              <a:t>FoH</a:t>
            </a:r>
            <a:r>
              <a:rPr lang="en-US" dirty="0" smtClean="0"/>
              <a:t> tools with patients/clients. </a:t>
            </a:r>
            <a:endParaRPr lang="en-US" dirty="0"/>
          </a:p>
          <a:p>
            <a:pPr marL="0" indent="0" algn="ctr">
              <a:buNone/>
            </a:pPr>
            <a:endParaRPr lang="en-US" dirty="0" smtClean="0"/>
          </a:p>
          <a:p>
            <a:pPr marL="0" indent="0" algn="ctr">
              <a:buNone/>
            </a:pPr>
            <a:r>
              <a:rPr lang="en-US" dirty="0" smtClean="0"/>
              <a:t>Welcome to a growing community of practitioners!</a:t>
            </a:r>
            <a:endParaRPr lang="en-US" dirty="0"/>
          </a:p>
        </p:txBody>
      </p:sp>
      <p:sp>
        <p:nvSpPr>
          <p:cNvPr id="3" name="Title 2"/>
          <p:cNvSpPr>
            <a:spLocks noGrp="1"/>
          </p:cNvSpPr>
          <p:nvPr>
            <p:ph type="title"/>
          </p:nvPr>
        </p:nvSpPr>
        <p:spPr/>
        <p:txBody>
          <a:bodyPr/>
          <a:lstStyle/>
          <a:p>
            <a:r>
              <a:rPr lang="en-US" dirty="0" smtClean="0"/>
              <a:t>Welcome!</a:t>
            </a:r>
            <a:endParaRPr lang="en-US" dirty="0"/>
          </a:p>
        </p:txBody>
      </p:sp>
    </p:spTree>
    <p:extLst>
      <p:ext uri="{BB962C8B-B14F-4D97-AF65-F5344CB8AC3E}">
        <p14:creationId xmlns:p14="http://schemas.microsoft.com/office/powerpoint/2010/main" val="21946458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28632" y="3138363"/>
            <a:ext cx="7408333" cy="3450696"/>
          </a:xfrm>
        </p:spPr>
        <p:txBody>
          <a:bodyPr/>
          <a:lstStyle/>
          <a:p>
            <a:pPr marL="0" indent="0" algn="ctr">
              <a:buNone/>
            </a:pPr>
            <a:r>
              <a:rPr lang="en-US" dirty="0" smtClean="0"/>
              <a:t>To make the science of health </a:t>
            </a:r>
            <a:r>
              <a:rPr lang="en-US" dirty="0" err="1" smtClean="0"/>
              <a:t>behaviour</a:t>
            </a:r>
            <a:r>
              <a:rPr lang="en-US" dirty="0" smtClean="0"/>
              <a:t> change accessible to everyone!</a:t>
            </a:r>
            <a:br>
              <a:rPr lang="en-US" dirty="0" smtClean="0"/>
            </a:br>
            <a:endParaRPr lang="en-US" dirty="0" smtClean="0"/>
          </a:p>
          <a:p>
            <a:pPr marL="0" indent="0" algn="ctr">
              <a:buNone/>
            </a:pPr>
            <a:r>
              <a:rPr lang="en-US" dirty="0" smtClean="0"/>
              <a:t>To improve health and health outcomes.</a:t>
            </a:r>
            <a:endParaRPr lang="en-US" dirty="0"/>
          </a:p>
        </p:txBody>
      </p:sp>
      <p:sp>
        <p:nvSpPr>
          <p:cNvPr id="3" name="Title 2"/>
          <p:cNvSpPr>
            <a:spLocks noGrp="1"/>
          </p:cNvSpPr>
          <p:nvPr>
            <p:ph type="title"/>
          </p:nvPr>
        </p:nvSpPr>
        <p:spPr/>
        <p:txBody>
          <a:bodyPr>
            <a:normAutofit fontScale="90000"/>
          </a:bodyPr>
          <a:lstStyle/>
          <a:p>
            <a:r>
              <a:rPr lang="en-US" dirty="0" smtClean="0"/>
              <a:t>Why the </a:t>
            </a:r>
            <a:r>
              <a:rPr lang="en-US" dirty="0" err="1" smtClean="0"/>
              <a:t>FoH</a:t>
            </a:r>
            <a:r>
              <a:rPr lang="en-US" dirty="0" smtClean="0"/>
              <a:t>? What is the Mission?</a:t>
            </a:r>
            <a:endParaRPr lang="en-US" dirty="0"/>
          </a:p>
        </p:txBody>
      </p:sp>
    </p:spTree>
    <p:extLst>
      <p:ext uri="{BB962C8B-B14F-4D97-AF65-F5344CB8AC3E}">
        <p14:creationId xmlns:p14="http://schemas.microsoft.com/office/powerpoint/2010/main" val="763798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smtClean="0"/>
              <a:t> Healthcare providers, community agencies, volunteers!</a:t>
            </a:r>
            <a:br>
              <a:rPr lang="en-US" dirty="0" smtClean="0"/>
            </a:br>
            <a:r>
              <a:rPr lang="en-US" dirty="0" smtClean="0"/>
              <a:t/>
            </a:r>
            <a:br>
              <a:rPr lang="en-US" dirty="0" smtClean="0"/>
            </a:br>
            <a:r>
              <a:rPr lang="en-US" dirty="0" smtClean="0"/>
              <a:t/>
            </a:r>
            <a:br>
              <a:rPr lang="en-US" dirty="0" smtClean="0"/>
            </a:br>
            <a:r>
              <a:rPr lang="en-US" dirty="0" smtClean="0"/>
              <a:t>Adult patients/clients, colleagues, family, yourself!</a:t>
            </a:r>
            <a:endParaRPr lang="en-US" dirty="0"/>
          </a:p>
        </p:txBody>
      </p:sp>
      <p:sp>
        <p:nvSpPr>
          <p:cNvPr id="3" name="Title 2"/>
          <p:cNvSpPr>
            <a:spLocks noGrp="1"/>
          </p:cNvSpPr>
          <p:nvPr>
            <p:ph type="title"/>
          </p:nvPr>
        </p:nvSpPr>
        <p:spPr/>
        <p:txBody>
          <a:bodyPr>
            <a:normAutofit fontScale="90000"/>
          </a:bodyPr>
          <a:lstStyle/>
          <a:p>
            <a:r>
              <a:rPr lang="en-US" dirty="0" smtClean="0"/>
              <a:t>Who can use the </a:t>
            </a:r>
            <a:r>
              <a:rPr lang="en-US" dirty="0" err="1" smtClean="0"/>
              <a:t>FoH</a:t>
            </a:r>
            <a:r>
              <a:rPr lang="en-US" dirty="0" smtClean="0"/>
              <a:t> Tools?</a:t>
            </a:r>
            <a:br>
              <a:rPr lang="en-US" dirty="0" smtClean="0"/>
            </a:br>
            <a:r>
              <a:rPr lang="en-US" dirty="0" smtClean="0"/>
              <a:t>Who are the </a:t>
            </a:r>
            <a:r>
              <a:rPr lang="en-US" dirty="0" err="1" smtClean="0"/>
              <a:t>FoH</a:t>
            </a:r>
            <a:r>
              <a:rPr lang="en-US" dirty="0" smtClean="0"/>
              <a:t> Tools for?</a:t>
            </a:r>
            <a:endParaRPr lang="en-US" dirty="0"/>
          </a:p>
        </p:txBody>
      </p:sp>
    </p:spTree>
    <p:extLst>
      <p:ext uri="{BB962C8B-B14F-4D97-AF65-F5344CB8AC3E}">
        <p14:creationId xmlns:p14="http://schemas.microsoft.com/office/powerpoint/2010/main" val="26171919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000" dirty="0" smtClean="0"/>
              <a:t>These tools are not an “add on”: we all do this work already! As </a:t>
            </a:r>
            <a:r>
              <a:rPr lang="en-US" sz="2000" dirty="0" smtClean="0"/>
              <a:t>clinicians</a:t>
            </a:r>
            <a:r>
              <a:rPr lang="en-US" sz="2000" dirty="0" smtClean="0"/>
              <a:t>, we already invite </a:t>
            </a:r>
            <a:r>
              <a:rPr lang="en-US" sz="2000" dirty="0" err="1" smtClean="0"/>
              <a:t>behaviour</a:t>
            </a:r>
            <a:r>
              <a:rPr lang="en-US" sz="2000" dirty="0" smtClean="0"/>
              <a:t> change every day. We:</a:t>
            </a:r>
          </a:p>
          <a:p>
            <a:pPr lvl="1">
              <a:lnSpc>
                <a:spcPct val="200000"/>
              </a:lnSpc>
              <a:buFont typeface="Arial" charset="0"/>
              <a:buChar char="•"/>
            </a:pPr>
            <a:r>
              <a:rPr lang="en-US" sz="1800" dirty="0" smtClean="0"/>
              <a:t>Discuss patient’s lifestyle, physical activity, </a:t>
            </a:r>
            <a:r>
              <a:rPr lang="en-US" sz="1800" b="1" dirty="0" smtClean="0"/>
              <a:t>social </a:t>
            </a:r>
            <a:r>
              <a:rPr lang="en-US" sz="1800" dirty="0" smtClean="0"/>
              <a:t>supports.</a:t>
            </a:r>
            <a:endParaRPr lang="en-US" sz="1800" i="1" dirty="0" smtClean="0"/>
          </a:p>
          <a:p>
            <a:pPr lvl="1">
              <a:lnSpc>
                <a:spcPct val="200000"/>
              </a:lnSpc>
              <a:buFont typeface="Arial" charset="0"/>
              <a:buChar char="•"/>
            </a:pPr>
            <a:r>
              <a:rPr lang="en-US" sz="1800" dirty="0" smtClean="0"/>
              <a:t>Review community </a:t>
            </a:r>
            <a:r>
              <a:rPr lang="en-US" sz="1800" b="1" dirty="0" smtClean="0"/>
              <a:t>activities</a:t>
            </a:r>
            <a:r>
              <a:rPr lang="en-US" sz="1800" dirty="0" smtClean="0"/>
              <a:t> &amp; resources.</a:t>
            </a:r>
            <a:endParaRPr lang="en-US" sz="1800" dirty="0"/>
          </a:p>
          <a:p>
            <a:pPr lvl="1">
              <a:lnSpc>
                <a:spcPct val="200000"/>
              </a:lnSpc>
              <a:buFont typeface="Arial" charset="0"/>
              <a:buChar char="•"/>
            </a:pPr>
            <a:r>
              <a:rPr lang="en-US" sz="1800" dirty="0" smtClean="0"/>
              <a:t>Offer reading for </a:t>
            </a:r>
            <a:r>
              <a:rPr lang="en-US" sz="1800" b="1" dirty="0" smtClean="0"/>
              <a:t>new learning</a:t>
            </a:r>
            <a:r>
              <a:rPr lang="en-US" sz="1800" dirty="0" smtClean="0"/>
              <a:t>.</a:t>
            </a:r>
          </a:p>
          <a:p>
            <a:pPr marL="301943" lvl="1" indent="0" algn="ctr">
              <a:lnSpc>
                <a:spcPct val="200000"/>
              </a:lnSpc>
              <a:buNone/>
            </a:pPr>
            <a:r>
              <a:rPr lang="en-US" sz="1800" i="1" dirty="0"/>
              <a:t>… But most of us lack a </a:t>
            </a:r>
            <a:r>
              <a:rPr lang="en-US" sz="1800" b="1" i="1" dirty="0"/>
              <a:t>systematic approach</a:t>
            </a:r>
            <a:r>
              <a:rPr lang="en-US" sz="1800" i="1" dirty="0"/>
              <a:t>.</a:t>
            </a:r>
            <a:endParaRPr lang="en-US" sz="2400" i="1" dirty="0"/>
          </a:p>
          <a:p>
            <a:pPr marL="301943" lvl="1" indent="0">
              <a:lnSpc>
                <a:spcPct val="200000"/>
              </a:lnSpc>
              <a:buNone/>
            </a:pPr>
            <a:endParaRPr lang="en-US" sz="1800" dirty="0" smtClean="0"/>
          </a:p>
          <a:p>
            <a:pPr marL="0" indent="0">
              <a:buNone/>
            </a:pPr>
            <a:endParaRPr lang="en-US" sz="2000" dirty="0"/>
          </a:p>
        </p:txBody>
      </p:sp>
      <p:sp>
        <p:nvSpPr>
          <p:cNvPr id="3" name="Title 2"/>
          <p:cNvSpPr>
            <a:spLocks noGrp="1"/>
          </p:cNvSpPr>
          <p:nvPr>
            <p:ph type="title"/>
          </p:nvPr>
        </p:nvSpPr>
        <p:spPr/>
        <p:txBody>
          <a:bodyPr>
            <a:normAutofit fontScale="90000"/>
          </a:bodyPr>
          <a:lstStyle/>
          <a:p>
            <a:r>
              <a:rPr lang="en-US" dirty="0" smtClean="0"/>
              <a:t>Why should I use the </a:t>
            </a:r>
            <a:r>
              <a:rPr lang="en-US" dirty="0" err="1" smtClean="0"/>
              <a:t>FoH</a:t>
            </a:r>
            <a:r>
              <a:rPr lang="en-US" dirty="0" smtClean="0"/>
              <a:t> Tools with my patients/clients?</a:t>
            </a:r>
            <a:endParaRPr lang="en-US" dirty="0"/>
          </a:p>
        </p:txBody>
      </p:sp>
    </p:spTree>
    <p:extLst>
      <p:ext uri="{BB962C8B-B14F-4D97-AF65-F5344CB8AC3E}">
        <p14:creationId xmlns:p14="http://schemas.microsoft.com/office/powerpoint/2010/main" val="38195204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F</a:t>
            </a:r>
            <a:r>
              <a:rPr lang="en-US" dirty="0" smtClean="0"/>
              <a:t>or individual patients or clients;</a:t>
            </a:r>
            <a:br>
              <a:rPr lang="en-US" dirty="0" smtClean="0"/>
            </a:br>
            <a:r>
              <a:rPr lang="en-US" dirty="0" smtClean="0"/>
              <a:t>  	2 x 10 minute visits, baseline measures, SMART  </a:t>
            </a:r>
            <a:br>
              <a:rPr lang="en-US" dirty="0" smtClean="0"/>
            </a:br>
            <a:r>
              <a:rPr lang="en-US" dirty="0" smtClean="0"/>
              <a:t> 	goal setting and follow up post measures. Paper </a:t>
            </a:r>
            <a:br>
              <a:rPr lang="en-US" dirty="0" smtClean="0"/>
            </a:br>
            <a:r>
              <a:rPr lang="en-US" dirty="0" smtClean="0"/>
              <a:t> 	based or App.</a:t>
            </a:r>
          </a:p>
          <a:p>
            <a:r>
              <a:rPr lang="en-US" dirty="0"/>
              <a:t>F</a:t>
            </a:r>
            <a:r>
              <a:rPr lang="en-US" dirty="0" smtClean="0"/>
              <a:t>or a group setting;</a:t>
            </a:r>
            <a:br>
              <a:rPr lang="en-US" dirty="0" smtClean="0"/>
            </a:br>
            <a:r>
              <a:rPr lang="en-US" dirty="0" smtClean="0"/>
              <a:t> 	4 week series with power points and speakers  </a:t>
            </a:r>
            <a:br>
              <a:rPr lang="en-US" dirty="0" smtClean="0"/>
            </a:br>
            <a:r>
              <a:rPr lang="en-US" dirty="0" smtClean="0"/>
              <a:t> 	notes, baseline measures, SMART goal setting </a:t>
            </a:r>
            <a:br>
              <a:rPr lang="en-US" dirty="0" smtClean="0"/>
            </a:br>
            <a:r>
              <a:rPr lang="en-US" dirty="0" smtClean="0"/>
              <a:t> 	and follow up post measures.</a:t>
            </a:r>
            <a:endParaRPr lang="en-US" dirty="0"/>
          </a:p>
        </p:txBody>
      </p:sp>
      <p:sp>
        <p:nvSpPr>
          <p:cNvPr id="3" name="Title 2"/>
          <p:cNvSpPr>
            <a:spLocks noGrp="1"/>
          </p:cNvSpPr>
          <p:nvPr>
            <p:ph type="title"/>
          </p:nvPr>
        </p:nvSpPr>
        <p:spPr/>
        <p:txBody>
          <a:bodyPr/>
          <a:lstStyle/>
          <a:p>
            <a:r>
              <a:rPr lang="en-US" dirty="0" smtClean="0"/>
              <a:t>What are the </a:t>
            </a:r>
            <a:r>
              <a:rPr lang="en-US" dirty="0" err="1" smtClean="0"/>
              <a:t>FoH</a:t>
            </a:r>
            <a:r>
              <a:rPr lang="en-US" dirty="0" smtClean="0"/>
              <a:t> tools?</a:t>
            </a:r>
            <a:endParaRPr lang="en-US" dirty="0"/>
          </a:p>
        </p:txBody>
      </p:sp>
    </p:spTree>
    <p:extLst>
      <p:ext uri="{BB962C8B-B14F-4D97-AF65-F5344CB8AC3E}">
        <p14:creationId xmlns:p14="http://schemas.microsoft.com/office/powerpoint/2010/main" val="37477455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0" lvl="1" indent="0">
              <a:buNone/>
            </a:pPr>
            <a:r>
              <a:rPr lang="en-CA" sz="3000" b="1" dirty="0" smtClean="0"/>
              <a:t>S</a:t>
            </a:r>
            <a:r>
              <a:rPr lang="en-CA" sz="3000" dirty="0" smtClean="0"/>
              <a:t>pecific </a:t>
            </a:r>
            <a:r>
              <a:rPr lang="en-CA" sz="3000" dirty="0"/>
              <a:t/>
            </a:r>
            <a:br>
              <a:rPr lang="en-CA" sz="3000" dirty="0"/>
            </a:br>
            <a:r>
              <a:rPr lang="en-CA" sz="3000" b="1" dirty="0"/>
              <a:t>M</a:t>
            </a:r>
            <a:r>
              <a:rPr lang="en-CA" sz="3000" dirty="0"/>
              <a:t>easurable </a:t>
            </a:r>
            <a:br>
              <a:rPr lang="en-CA" sz="3000" dirty="0"/>
            </a:br>
            <a:r>
              <a:rPr lang="en-CA" sz="3000" b="1" dirty="0"/>
              <a:t>A</a:t>
            </a:r>
            <a:r>
              <a:rPr lang="en-CA" sz="3000" dirty="0"/>
              <a:t>ction-Oriented </a:t>
            </a:r>
            <a:br>
              <a:rPr lang="en-CA" sz="3000" dirty="0"/>
            </a:br>
            <a:r>
              <a:rPr lang="en-CA" sz="3000" b="1" dirty="0"/>
              <a:t>R</a:t>
            </a:r>
            <a:r>
              <a:rPr lang="en-CA" sz="3000" dirty="0"/>
              <a:t>ealistic </a:t>
            </a:r>
            <a:br>
              <a:rPr lang="en-CA" sz="3000" dirty="0"/>
            </a:br>
            <a:r>
              <a:rPr lang="en-CA" sz="3000" b="1" dirty="0"/>
              <a:t>T</a:t>
            </a:r>
            <a:r>
              <a:rPr lang="en-CA" sz="3000" dirty="0"/>
              <a:t>ime-Limited </a:t>
            </a:r>
            <a:r>
              <a:rPr lang="en-CA" sz="3000" dirty="0" smtClean="0"/>
              <a:t/>
            </a:r>
            <a:br>
              <a:rPr lang="en-CA" sz="3000" dirty="0" smtClean="0"/>
            </a:br>
            <a:r>
              <a:rPr lang="en-CA" sz="3000" dirty="0" smtClean="0"/>
              <a:t/>
            </a:r>
            <a:br>
              <a:rPr lang="en-CA" sz="3000" dirty="0" smtClean="0"/>
            </a:br>
            <a:r>
              <a:rPr lang="en-CA" sz="2800" i="1" dirty="0">
                <a:solidFill>
                  <a:srgbClr val="4F81BD"/>
                </a:solidFill>
              </a:rPr>
              <a:t> </a:t>
            </a:r>
            <a:r>
              <a:rPr lang="en-CA" sz="2800" i="1" dirty="0" smtClean="0">
                <a:solidFill>
                  <a:srgbClr val="4F81BD"/>
                </a:solidFill>
              </a:rPr>
              <a:t>“Every </a:t>
            </a:r>
            <a:r>
              <a:rPr lang="en-CA" sz="2800" i="1" dirty="0">
                <a:solidFill>
                  <a:srgbClr val="4F81BD"/>
                </a:solidFill>
              </a:rPr>
              <a:t>Monday at 10am for the next 4 weeks I will take my dog on a 15 minute </a:t>
            </a:r>
            <a:r>
              <a:rPr lang="en-CA" sz="2800" i="1" dirty="0" smtClean="0">
                <a:solidFill>
                  <a:srgbClr val="4F81BD"/>
                </a:solidFill>
              </a:rPr>
              <a:t>walk”</a:t>
            </a:r>
            <a:endParaRPr lang="en-US" sz="2800" i="1" dirty="0">
              <a:solidFill>
                <a:srgbClr val="4F81BD"/>
              </a:solidFill>
            </a:endParaRPr>
          </a:p>
          <a:p>
            <a:pPr marL="0" indent="0">
              <a:buNone/>
            </a:pPr>
            <a:endParaRPr lang="en-US" sz="3000" dirty="0">
              <a:solidFill>
                <a:srgbClr val="4F81BD"/>
              </a:solidFill>
            </a:endParaRPr>
          </a:p>
        </p:txBody>
      </p:sp>
      <p:sp>
        <p:nvSpPr>
          <p:cNvPr id="3" name="Title 2"/>
          <p:cNvSpPr>
            <a:spLocks noGrp="1"/>
          </p:cNvSpPr>
          <p:nvPr>
            <p:ph type="title"/>
          </p:nvPr>
        </p:nvSpPr>
        <p:spPr/>
        <p:txBody>
          <a:bodyPr/>
          <a:lstStyle/>
          <a:p>
            <a:r>
              <a:rPr lang="en-US" dirty="0" smtClean="0"/>
              <a:t>What is a S.M.A.R.T. Goal?</a:t>
            </a:r>
            <a:endParaRPr lang="en-US" dirty="0"/>
          </a:p>
        </p:txBody>
      </p:sp>
    </p:spTree>
    <p:extLst>
      <p:ext uri="{BB962C8B-B14F-4D97-AF65-F5344CB8AC3E}">
        <p14:creationId xmlns:p14="http://schemas.microsoft.com/office/powerpoint/2010/main" val="783071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3500" dirty="0" smtClean="0"/>
              <a:t>Use the </a:t>
            </a:r>
            <a:r>
              <a:rPr lang="en-US" sz="3500" dirty="0" err="1" smtClean="0"/>
              <a:t>FoH</a:t>
            </a:r>
            <a:r>
              <a:rPr lang="en-US" sz="3500" dirty="0" smtClean="0"/>
              <a:t> tools over 2 x 10 minute visits. These are:</a:t>
            </a:r>
            <a:endParaRPr lang="en-US" dirty="0"/>
          </a:p>
          <a:p>
            <a:pPr lvl="1">
              <a:buFont typeface="Arial" charset="0"/>
              <a:buChar char="•"/>
            </a:pPr>
            <a:r>
              <a:rPr lang="en-US" sz="2800" dirty="0"/>
              <a:t>Attitudes to Aging Questionnaire  </a:t>
            </a:r>
          </a:p>
          <a:p>
            <a:pPr lvl="1">
              <a:buFont typeface="Arial" charset="0"/>
              <a:buChar char="•"/>
            </a:pPr>
            <a:r>
              <a:rPr lang="en-US" sz="2800" dirty="0" smtClean="0"/>
              <a:t>Health </a:t>
            </a:r>
            <a:r>
              <a:rPr lang="en-US" sz="2800" dirty="0"/>
              <a:t>and Resilience </a:t>
            </a:r>
            <a:r>
              <a:rPr lang="en-US" sz="2800" dirty="0" smtClean="0"/>
              <a:t>Questionnaire</a:t>
            </a:r>
          </a:p>
          <a:p>
            <a:pPr lvl="1">
              <a:buFont typeface="Arial" charset="0"/>
              <a:buChar char="•"/>
            </a:pPr>
            <a:r>
              <a:rPr lang="en-US" sz="2800" dirty="0" smtClean="0"/>
              <a:t>Office Laminate</a:t>
            </a:r>
            <a:endParaRPr lang="en-US" sz="2800" dirty="0"/>
          </a:p>
          <a:p>
            <a:pPr lvl="1">
              <a:buFont typeface="Arial" charset="0"/>
              <a:buChar char="•"/>
            </a:pPr>
            <a:r>
              <a:rPr lang="en-US" sz="2800" dirty="0" smtClean="0"/>
              <a:t>Take Home Goal Sheet</a:t>
            </a:r>
            <a:endParaRPr lang="en-US" sz="2800" i="1" dirty="0"/>
          </a:p>
          <a:p>
            <a:pPr lvl="1">
              <a:buFont typeface="Arial" charset="0"/>
              <a:buChar char="•"/>
            </a:pPr>
            <a:r>
              <a:rPr lang="en-US" sz="2800" dirty="0"/>
              <a:t> </a:t>
            </a:r>
            <a:r>
              <a:rPr lang="en-US" sz="2800" dirty="0" smtClean="0"/>
              <a:t>Goal Doc Sheet</a:t>
            </a:r>
            <a:endParaRPr lang="en-US" sz="2800" dirty="0"/>
          </a:p>
          <a:p>
            <a:pPr marL="301943" lvl="1" indent="0">
              <a:buNone/>
            </a:pPr>
            <a:endParaRPr lang="en-US" dirty="0"/>
          </a:p>
        </p:txBody>
      </p:sp>
      <p:sp>
        <p:nvSpPr>
          <p:cNvPr id="3" name="Title 2"/>
          <p:cNvSpPr>
            <a:spLocks noGrp="1"/>
          </p:cNvSpPr>
          <p:nvPr>
            <p:ph type="title"/>
          </p:nvPr>
        </p:nvSpPr>
        <p:spPr/>
        <p:txBody>
          <a:bodyPr/>
          <a:lstStyle/>
          <a:p>
            <a:r>
              <a:rPr lang="en-US" dirty="0" smtClean="0"/>
              <a:t>How is </a:t>
            </a:r>
            <a:r>
              <a:rPr lang="en-US" dirty="0" err="1" smtClean="0"/>
              <a:t>FoH</a:t>
            </a:r>
            <a:r>
              <a:rPr lang="en-US" dirty="0" smtClean="0"/>
              <a:t> Systematic?</a:t>
            </a:r>
            <a:endParaRPr lang="en-US" dirty="0"/>
          </a:p>
        </p:txBody>
      </p:sp>
      <p:sp>
        <p:nvSpPr>
          <p:cNvPr id="4" name="TextBox 3"/>
          <p:cNvSpPr txBox="1"/>
          <p:nvPr/>
        </p:nvSpPr>
        <p:spPr>
          <a:xfrm>
            <a:off x="4268817" y="2946073"/>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6552856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ctr">
              <a:buNone/>
            </a:pPr>
            <a:r>
              <a:rPr lang="en-US" sz="3000" dirty="0" smtClean="0"/>
              <a:t>Paper based tools </a:t>
            </a:r>
            <a:br>
              <a:rPr lang="en-US" sz="3000" dirty="0" smtClean="0"/>
            </a:br>
            <a:r>
              <a:rPr lang="en-US" sz="3000" dirty="0" smtClean="0"/>
              <a:t>AND/</a:t>
            </a:r>
            <a:r>
              <a:rPr lang="en-US" sz="3000" dirty="0" smtClean="0"/>
              <a:t>OR</a:t>
            </a:r>
            <a:r>
              <a:rPr lang="en-US" sz="3000" dirty="0" smtClean="0"/>
              <a:t/>
            </a:r>
            <a:br>
              <a:rPr lang="en-US" sz="3000" dirty="0" smtClean="0"/>
            </a:br>
            <a:r>
              <a:rPr lang="en-US" sz="3000" b="1" dirty="0" smtClean="0"/>
              <a:t>The </a:t>
            </a:r>
            <a:r>
              <a:rPr lang="en-US" sz="3000" b="1" dirty="0" smtClean="0"/>
              <a:t>Wellness App!</a:t>
            </a:r>
            <a:endParaRPr lang="en-US" sz="3000" b="1" dirty="0"/>
          </a:p>
        </p:txBody>
      </p:sp>
      <p:sp>
        <p:nvSpPr>
          <p:cNvPr id="3" name="Title 2"/>
          <p:cNvSpPr>
            <a:spLocks noGrp="1"/>
          </p:cNvSpPr>
          <p:nvPr>
            <p:ph type="title"/>
          </p:nvPr>
        </p:nvSpPr>
        <p:spPr/>
        <p:txBody>
          <a:bodyPr/>
          <a:lstStyle/>
          <a:p>
            <a:r>
              <a:rPr lang="en-US" dirty="0" smtClean="0"/>
              <a:t>Make it Even Easier! </a:t>
            </a:r>
            <a:endParaRPr lang="en-US" dirty="0"/>
          </a:p>
        </p:txBody>
      </p:sp>
    </p:spTree>
    <p:extLst>
      <p:ext uri="{BB962C8B-B14F-4D97-AF65-F5344CB8AC3E}">
        <p14:creationId xmlns:p14="http://schemas.microsoft.com/office/powerpoint/2010/main" val="300411759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Waveform.thmx</Template>
  <TotalTime>437</TotalTime>
  <Words>1040</Words>
  <Application>Microsoft Macintosh PowerPoint</Application>
  <PresentationFormat>On-screen Show (4:3)</PresentationFormat>
  <Paragraphs>84</Paragraphs>
  <Slides>15</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Calibri</vt:lpstr>
      <vt:lpstr>Candara</vt:lpstr>
      <vt:lpstr>Symbol</vt:lpstr>
      <vt:lpstr>Arial</vt:lpstr>
      <vt:lpstr>Waveform</vt:lpstr>
      <vt:lpstr> How to use the FoH Tools with Patients/Clients – for use by Clinicians </vt:lpstr>
      <vt:lpstr>Welcome!</vt:lpstr>
      <vt:lpstr>Why the FoH? What is the Mission?</vt:lpstr>
      <vt:lpstr>Who can use the FoH Tools? Who are the FoH Tools for?</vt:lpstr>
      <vt:lpstr>Why should I use the FoH Tools with my patients/clients?</vt:lpstr>
      <vt:lpstr>What are the FoH tools?</vt:lpstr>
      <vt:lpstr>What is a S.M.A.R.T. Goal?</vt:lpstr>
      <vt:lpstr>How is FoH Systematic?</vt:lpstr>
      <vt:lpstr>Make it Even Easier! </vt:lpstr>
      <vt:lpstr>Okay, but where do I start?</vt:lpstr>
      <vt:lpstr>To work with individual patients, where do I start?</vt:lpstr>
      <vt:lpstr>What do I do during the 1st Appointment?</vt:lpstr>
      <vt:lpstr>What do I do during the 2nd  Appointment?</vt:lpstr>
      <vt:lpstr>Do I need permission to use these tools?</vt:lpstr>
      <vt:lpstr>Best Wishes for Your Well-being! info@fountainofhealth.ca</vt:lpstr>
    </vt:vector>
  </TitlesOfParts>
  <Company/>
  <LinksUpToDate>false</LinksUpToDate>
  <SharedDoc>false</SharedDoc>
  <HyperlinksChanged>false</HyperlinksChanged>
  <AppVersion>15.0025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How to use the FoH Tools with Patients/Clients – for use by Clinicians </dc:title>
  <dc:creator>User</dc:creator>
  <cp:lastModifiedBy>Beverley Cassidy</cp:lastModifiedBy>
  <cp:revision>32</cp:revision>
  <dcterms:created xsi:type="dcterms:W3CDTF">2018-04-03T12:24:57Z</dcterms:created>
  <dcterms:modified xsi:type="dcterms:W3CDTF">2018-04-11T22:58:15Z</dcterms:modified>
</cp:coreProperties>
</file>